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Default Extension="tiff" ContentType="image/tiff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32"/>
  </p:notesMasterIdLst>
  <p:handoutMasterIdLst>
    <p:handoutMasterId r:id="rId33"/>
  </p:handoutMasterIdLst>
  <p:sldIdLst>
    <p:sldId id="257" r:id="rId2"/>
    <p:sldId id="448" r:id="rId3"/>
    <p:sldId id="482" r:id="rId4"/>
    <p:sldId id="466" r:id="rId5"/>
    <p:sldId id="260" r:id="rId6"/>
    <p:sldId id="324" r:id="rId7"/>
    <p:sldId id="475" r:id="rId8"/>
    <p:sldId id="478" r:id="rId9"/>
    <p:sldId id="432" r:id="rId10"/>
    <p:sldId id="416" r:id="rId11"/>
    <p:sldId id="414" r:id="rId12"/>
    <p:sldId id="464" r:id="rId13"/>
    <p:sldId id="428" r:id="rId14"/>
    <p:sldId id="472" r:id="rId15"/>
    <p:sldId id="473" r:id="rId16"/>
    <p:sldId id="471" r:id="rId17"/>
    <p:sldId id="474" r:id="rId18"/>
    <p:sldId id="481" r:id="rId19"/>
    <p:sldId id="437" r:id="rId20"/>
    <p:sldId id="476" r:id="rId21"/>
    <p:sldId id="438" r:id="rId22"/>
    <p:sldId id="435" r:id="rId23"/>
    <p:sldId id="446" r:id="rId24"/>
    <p:sldId id="470" r:id="rId25"/>
    <p:sldId id="479" r:id="rId26"/>
    <p:sldId id="480" r:id="rId27"/>
    <p:sldId id="483" r:id="rId28"/>
    <p:sldId id="355" r:id="rId29"/>
    <p:sldId id="402" r:id="rId30"/>
    <p:sldId id="469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0066FF"/>
    <a:srgbClr val="008000"/>
    <a:srgbClr val="000099"/>
    <a:srgbClr val="0000CC"/>
    <a:srgbClr val="32329A"/>
    <a:srgbClr val="FEA402"/>
    <a:srgbClr val="00AC00"/>
    <a:srgbClr val="E6A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74" autoAdjust="0"/>
    <p:restoredTop sz="95030" autoAdjust="0"/>
  </p:normalViewPr>
  <p:slideViewPr>
    <p:cSldViewPr snapToGrid="0">
      <p:cViewPr varScale="1">
        <p:scale>
          <a:sx n="79" d="100"/>
          <a:sy n="79" d="100"/>
        </p:scale>
        <p:origin x="-76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8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-315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image" Target="../media/image2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image" Target="../media/image3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image" Target="../media/image36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F67971-CF91-4900-8B24-FCADBBEB130F}" type="datetimeFigureOut">
              <a:rPr lang="en-US" smtClean="0"/>
              <a:pPr/>
              <a:t>2/10/2015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C4F2E-5D36-4021-9DC0-767DF58903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47106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646D5C8-2D18-4A6B-9FA1-780B07BC1EEF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35113FA-52F2-48B4-90DB-8F0BF0F8F1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184514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9337BF4-47A5-49C6-ABAC-1F9720A178B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23284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3A45C9B-A8CD-47B3-8F66-4AC22ACD601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28794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When we</a:t>
            </a:r>
            <a:r>
              <a:rPr lang="en-US" baseline="0" dirty="0" smtClean="0"/>
              <a:t> looked at PSM rates across each of five separate areas within the interior Columbia River Basin, PSM rates ranged from 0 to nearly 1, but rates were highly variable over time and among streams within each area.  For reference, here is the line at 25% PSM that could result in dramatic population declines over 30 years, and you can see that a few populations occasionally reached that threshold 75% PSM.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Change “Results” to something else.</a:t>
            </a:r>
            <a:r>
              <a:rPr lang="en-US" baseline="0" dirty="0" smtClean="0"/>
              <a:t>  Add Tracy’s name to slide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5113FA-52F2-48B4-90DB-8F0BF0F8F19A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972622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DELETE.  Move pictures</a:t>
            </a: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8FC6F8A-D370-4CD0-ACB0-3C3B2DF65B9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063307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Updated</a:t>
            </a:r>
            <a:r>
              <a:rPr lang="en-US" altLang="en-US" baseline="0" dirty="0" smtClean="0"/>
              <a:t> this slide.  </a:t>
            </a:r>
            <a:endParaRPr lang="en-US" altLang="en-US" dirty="0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BA36828-1A63-46D0-939F-F9A8E544E6C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587603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DELETE</a:t>
            </a:r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BF961E-9D54-4B77-B275-1F9A1CB84765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9418047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 radio tag fish</a:t>
            </a:r>
            <a:r>
              <a:rPr lang="en-US" baseline="0" dirty="0" smtClean="0"/>
              <a:t> in 2014. Untagged=outplants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5113FA-52F2-48B4-90DB-8F0BF0F8F19A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450668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Temperature in parentheses</a:t>
            </a:r>
            <a:r>
              <a:rPr lang="en-US" baseline="0" dirty="0" smtClean="0"/>
              <a:t> is mean daily temperature for each year July 1 to Sep 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5113FA-52F2-48B4-90DB-8F0BF0F8F19A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250218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The NFMF radio</a:t>
            </a:r>
            <a:r>
              <a:rPr lang="en-US" altLang="en-US" baseline="0" dirty="0" smtClean="0"/>
              <a:t> telemetry site was not installed in 2014</a:t>
            </a:r>
            <a:endParaRPr lang="en-US" altLang="en-US" dirty="0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4BF3AA6-5343-4E04-9AE0-DD17D2B0468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237974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Temperature in parentheses</a:t>
            </a:r>
            <a:r>
              <a:rPr lang="en-US" baseline="0" dirty="0" smtClean="0"/>
              <a:t> is mean daily temperature for each year July 1 to Sep 15</a:t>
            </a:r>
            <a:endParaRPr lang="en-US" dirty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2C38C85-6391-4D64-BD8B-F2BF116902D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5384350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Combined</a:t>
            </a:r>
            <a:r>
              <a:rPr lang="en-US" altLang="en-US" baseline="0" dirty="0" smtClean="0"/>
              <a:t> Recovery Rates need to be updated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baseline="0" dirty="0" smtClean="0"/>
              <a:t>Updated.  Move to main talk</a:t>
            </a:r>
            <a:endParaRPr lang="en-US" altLang="en-US" dirty="0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324630-3C39-4724-AC75-BBC3A0CBAA8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8556889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E23390-6079-4265-A532-F0F350C69E2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9734607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Includes</a:t>
            </a:r>
            <a:r>
              <a:rPr lang="en-US" baseline="0" dirty="0" smtClean="0"/>
              <a:t> all marked and unmarked all radio, PIT and unmarked combined Females only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5113FA-52F2-48B4-90DB-8F0BF0F8F19A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640958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Includes</a:t>
            </a:r>
            <a:r>
              <a:rPr lang="en-US" baseline="0" dirty="0" smtClean="0"/>
              <a:t> all marked and unmarked all radio, PIT and unmarked combined Females only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5113FA-52F2-48B4-90DB-8F0BF0F8F19A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640958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Females only samples size are number of PSM not total found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5113FA-52F2-48B4-90DB-8F0BF0F8F19A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306143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Female only PIT and</a:t>
            </a:r>
            <a:r>
              <a:rPr lang="en-US" baseline="0" dirty="0" smtClean="0"/>
              <a:t> radio combined PSM %.  No significant predictors in NFMF. </a:t>
            </a:r>
            <a:r>
              <a:rPr lang="en-US" baseline="0" dirty="0" err="1" smtClean="0"/>
              <a:t>Nf</a:t>
            </a:r>
            <a:r>
              <a:rPr lang="en-US" baseline="0" dirty="0" smtClean="0"/>
              <a:t> includes small # of H-held fish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5113FA-52F2-48B4-90DB-8F0BF0F8F19A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301780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moved</a:t>
            </a:r>
            <a:r>
              <a:rPr lang="en-US" baseline="0" dirty="0" smtClean="0"/>
              <a:t> this from the Fall Creek/NFMF section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5113FA-52F2-48B4-90DB-8F0BF0F8F19A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256875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Note we called the other fish outplants because</a:t>
            </a:r>
            <a:r>
              <a:rPr lang="en-US" altLang="en-US" baseline="0" dirty="0" smtClean="0"/>
              <a:t> they are not “untagged” ODFW PIT tags all the outplants </a:t>
            </a:r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E1FC5D-21CC-43C3-996C-3F2D824F122B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13221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10 Fish fellback however all moved upstream after release</a:t>
            </a:r>
            <a:r>
              <a:rPr lang="en-US" altLang="en-US" baseline="0" dirty="0" smtClean="0"/>
              <a:t> at Calkins to at least SFR, 7 of 10 fell back before first redd date Sep 2 for S. Fork Santiam, 2013 6/50 (12%) fallback Calkins releases</a:t>
            </a:r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C76CAA7-F59F-4A6A-AC27-538EB47CF2C0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336714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5113FA-52F2-48B4-90DB-8F0BF0F8F19A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00398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Fish’s mean</a:t>
            </a:r>
            <a:r>
              <a:rPr lang="en-US" baseline="0" dirty="0" smtClean="0"/>
              <a:t> temperature while in reservoir was 13.97 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5113FA-52F2-48B4-90DB-8F0BF0F8F19A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00398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Tributary</a:t>
            </a:r>
            <a:r>
              <a:rPr lang="en-US" baseline="0" dirty="0" smtClean="0"/>
              <a:t> temperatures based on Gordon Rd temperature logger site.  Duration in reservoir compared to if fish were released in trib during same time period.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5113FA-52F2-48B4-90DB-8F0BF0F8F19A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052491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Combined</a:t>
            </a:r>
            <a:r>
              <a:rPr lang="en-US" altLang="en-US" baseline="0" dirty="0" smtClean="0"/>
              <a:t> Recovery Rates need to be updated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baseline="0" dirty="0" smtClean="0"/>
              <a:t>Updated.  Move to main talk</a:t>
            </a:r>
            <a:endParaRPr lang="en-US" altLang="en-US" dirty="0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324630-3C39-4724-AC75-BBC3A0CBAA8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8556889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--A</a:t>
            </a:r>
            <a:r>
              <a:rPr lang="en-US" altLang="en-US" baseline="0" dirty="0" smtClean="0"/>
              <a:t> large proportion of the females “recovered” were either tag only or unknown PSM</a:t>
            </a:r>
            <a:endParaRPr lang="en-US" alt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E23390-6079-4265-A532-F0F350C69E22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9734607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Updated.  I tried</a:t>
            </a:r>
            <a:r>
              <a:rPr lang="en-US" altLang="en-US" baseline="0" dirty="0" smtClean="0"/>
              <a:t> to keep this to one slide but may want another</a:t>
            </a:r>
            <a:endParaRPr lang="en-US" altLang="en-US" dirty="0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664856-1526-44DD-96CF-7A9EB0744E07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4380096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35113FA-52F2-48B4-90DB-8F0BF0F8F19A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14342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F70BC-9705-465A-A6DB-EE5847032946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4171F-E9A2-4C58-B484-A0BDF012DE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18409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Arial" pitchFamily="34" charset="0"/>
              <a:buChar char="►"/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098CA-A6F4-4980-9E90-F7B4F1E2A3F3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887EA-51A5-42AC-AB43-6303D32081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13330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88486-9807-40AF-83AA-E890A2251134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5FBB0-F813-4698-9056-D6CE9E55D8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77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71AB9-5D06-40EA-AB04-5B9770AD7C66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28AEC-6726-4646-B53F-657CB5EC95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1268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26B92-C7F3-4C52-A899-F13B5637DA16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09A0B-D6B4-4EAD-9E8A-6524579502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90237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6F413-473E-4FD2-90C2-C22B1DAB0E4A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169E0-D462-4E2E-979A-7CF1433C39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43160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AA6EB-A764-4016-AC6A-D9209A5DC5A3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DC550-CA09-4CC9-BA6D-E1477379356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54669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7A1FA-DAEF-494F-A07A-400C20C32F4F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50C7B-DB69-4037-A3E8-7D25B316A8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0478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DC9D7-08D4-46BB-9D47-68F22D10DEAA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6124F-9650-4749-A26C-82E05A0A18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91786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A4647-8119-404A-A1A0-0E8C0BB54330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9A17C-5007-448B-A015-F868E75355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93254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EE362-219B-4E35-928B-3B187E5AB364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E3164-601D-4AF5-8F97-2410086099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141755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733D8-E4F3-486E-B5BE-05586C0DDD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52763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3CB2C-D66E-4AF8-9744-6B70AFC2AE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9192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► 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6F32345-20A4-46B0-99E3-3F9AA0FBA388}" type="datetimeFigureOut">
              <a:rPr lang="en-US"/>
              <a:pPr>
                <a:defRPr/>
              </a:pPr>
              <a:t>2/10/2015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A4748A-2757-403C-9272-78F5A731E3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00" y="6248400"/>
            <a:ext cx="2286000" cy="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  <p:sldLayoutId id="2147484002" r:id="rId12"/>
    <p:sldLayoutId id="214748400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−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microsoft.com/office/2007/relationships/hdphoto" Target="../media/hdphoto1.wdp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6.tif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19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5.png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9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10.bin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14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3.vml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microsoft.com/office/2007/relationships/hdphoto" Target="../media/hdphoto3.wdp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5"/>
          <p:cNvSpPr txBox="1">
            <a:spLocks noChangeArrowheads="1"/>
          </p:cNvSpPr>
          <p:nvPr/>
        </p:nvSpPr>
        <p:spPr bwMode="auto">
          <a:xfrm>
            <a:off x="381000" y="2240608"/>
            <a:ext cx="8447088" cy="126855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−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spcAft>
                <a:spcPct val="10000"/>
              </a:spcAft>
            </a:pPr>
            <a:r>
              <a:rPr lang="en-US" altLang="en-US" sz="1800" b="1" dirty="0">
                <a:solidFill>
                  <a:srgbClr val="000000"/>
                </a:solidFill>
              </a:rPr>
              <a:t> Matthew </a:t>
            </a:r>
            <a:r>
              <a:rPr lang="en-US" altLang="en-US" sz="1800" b="1" dirty="0" smtClean="0">
                <a:solidFill>
                  <a:srgbClr val="000000"/>
                </a:solidFill>
              </a:rPr>
              <a:t>Keefer</a:t>
            </a:r>
            <a:r>
              <a:rPr lang="en-US" altLang="en-US" sz="1800" b="1" baseline="30000" dirty="0" smtClean="0">
                <a:solidFill>
                  <a:srgbClr val="000000"/>
                </a:solidFill>
              </a:rPr>
              <a:t>1</a:t>
            </a:r>
            <a:r>
              <a:rPr lang="en-US" altLang="en-US" sz="1800" b="1" dirty="0" smtClean="0">
                <a:solidFill>
                  <a:srgbClr val="000000"/>
                </a:solidFill>
              </a:rPr>
              <a:t>, </a:t>
            </a:r>
            <a:r>
              <a:rPr lang="en-US" altLang="en-US" sz="1800" b="1" dirty="0">
                <a:solidFill>
                  <a:srgbClr val="000000"/>
                </a:solidFill>
              </a:rPr>
              <a:t>George </a:t>
            </a:r>
            <a:r>
              <a:rPr lang="en-US" altLang="en-US" sz="1800" b="1" dirty="0" smtClean="0">
                <a:solidFill>
                  <a:srgbClr val="000000"/>
                </a:solidFill>
              </a:rPr>
              <a:t>Naughton</a:t>
            </a:r>
            <a:r>
              <a:rPr lang="en-US" altLang="en-US" sz="1800" b="1" baseline="30000" dirty="0" smtClean="0">
                <a:solidFill>
                  <a:srgbClr val="000000"/>
                </a:solidFill>
              </a:rPr>
              <a:t>1</a:t>
            </a:r>
            <a:r>
              <a:rPr lang="en-US" altLang="en-US" sz="1800" b="1" dirty="0" smtClean="0">
                <a:solidFill>
                  <a:srgbClr val="000000"/>
                </a:solidFill>
              </a:rPr>
              <a:t>, Christopher Caudill</a:t>
            </a:r>
            <a:r>
              <a:rPr lang="en-US" altLang="en-US" sz="1800" b="1" baseline="30000" dirty="0" smtClean="0">
                <a:solidFill>
                  <a:srgbClr val="000000"/>
                </a:solidFill>
              </a:rPr>
              <a:t>1</a:t>
            </a:r>
            <a:r>
              <a:rPr lang="en-US" altLang="en-US" sz="1800" b="1" dirty="0" smtClean="0">
                <a:solidFill>
                  <a:srgbClr val="000000"/>
                </a:solidFill>
              </a:rPr>
              <a:t>,</a:t>
            </a:r>
          </a:p>
          <a:p>
            <a:pPr algn="ctr">
              <a:spcBef>
                <a:spcPct val="0"/>
              </a:spcBef>
              <a:spcAft>
                <a:spcPct val="10000"/>
              </a:spcAft>
            </a:pPr>
            <a:r>
              <a:rPr lang="en-US" altLang="en-US" sz="1800" b="1" dirty="0" smtClean="0">
                <a:solidFill>
                  <a:srgbClr val="000000"/>
                </a:solidFill>
              </a:rPr>
              <a:t>Tami Clabough</a:t>
            </a:r>
            <a:r>
              <a:rPr lang="en-US" altLang="en-US" sz="1800" b="1" baseline="30000" dirty="0" smtClean="0">
                <a:solidFill>
                  <a:srgbClr val="000000"/>
                </a:solidFill>
              </a:rPr>
              <a:t>1</a:t>
            </a:r>
            <a:r>
              <a:rPr lang="en-US" altLang="en-US" sz="1800" b="1" dirty="0" smtClean="0">
                <a:solidFill>
                  <a:srgbClr val="000000"/>
                </a:solidFill>
              </a:rPr>
              <a:t>, Greg </a:t>
            </a:r>
            <a:r>
              <a:rPr lang="en-US" altLang="en-US" sz="1800" b="1" dirty="0">
                <a:solidFill>
                  <a:srgbClr val="000000"/>
                </a:solidFill>
              </a:rPr>
              <a:t>Taylor</a:t>
            </a:r>
            <a:r>
              <a:rPr lang="en-US" altLang="en-US" sz="1800" b="1" baseline="30000" dirty="0">
                <a:solidFill>
                  <a:srgbClr val="000000"/>
                </a:solidFill>
              </a:rPr>
              <a:t>2</a:t>
            </a:r>
            <a:r>
              <a:rPr lang="en-US" altLang="en-US" sz="1800" b="1" dirty="0">
                <a:solidFill>
                  <a:srgbClr val="000000"/>
                </a:solidFill>
              </a:rPr>
              <a:t> </a:t>
            </a:r>
            <a:r>
              <a:rPr lang="en-US" altLang="en-US" sz="1800" b="1" dirty="0" smtClean="0">
                <a:solidFill>
                  <a:srgbClr val="000000"/>
                </a:solidFill>
              </a:rPr>
              <a:t>, Matt Knoff</a:t>
            </a:r>
            <a:r>
              <a:rPr lang="en-US" altLang="en-US" sz="1800" b="1" baseline="30000" dirty="0" smtClean="0">
                <a:solidFill>
                  <a:srgbClr val="000000"/>
                </a:solidFill>
              </a:rPr>
              <a:t>1</a:t>
            </a:r>
            <a:r>
              <a:rPr lang="en-US" altLang="en-US" sz="1800" b="1" dirty="0">
                <a:solidFill>
                  <a:srgbClr val="000000"/>
                </a:solidFill>
              </a:rPr>
              <a:t>, Cameron Sharpe</a:t>
            </a:r>
            <a:r>
              <a:rPr lang="en-US" altLang="en-US" sz="1800" b="1" baseline="30000" dirty="0">
                <a:solidFill>
                  <a:srgbClr val="000000"/>
                </a:solidFill>
              </a:rPr>
              <a:t>3</a:t>
            </a:r>
          </a:p>
          <a:p>
            <a:pPr algn="ctr">
              <a:spcBef>
                <a:spcPct val="0"/>
              </a:spcBef>
              <a:spcAft>
                <a:spcPct val="10000"/>
              </a:spcAft>
              <a:buFontTx/>
              <a:buNone/>
            </a:pPr>
            <a:r>
              <a:rPr lang="en-US" altLang="en-US" sz="1800" b="1" dirty="0" smtClean="0">
                <a:solidFill>
                  <a:srgbClr val="000000"/>
                </a:solidFill>
              </a:rPr>
              <a:t>Grant Brink</a:t>
            </a:r>
            <a:r>
              <a:rPr lang="en-US" altLang="en-US" sz="1800" b="1" baseline="30000" dirty="0" smtClean="0">
                <a:solidFill>
                  <a:srgbClr val="000000"/>
                </a:solidFill>
              </a:rPr>
              <a:t>1</a:t>
            </a:r>
            <a:r>
              <a:rPr lang="en-US" altLang="en-US" sz="1800" b="1" dirty="0" smtClean="0">
                <a:solidFill>
                  <a:srgbClr val="000000"/>
                </a:solidFill>
              </a:rPr>
              <a:t>, Tim Blubaugh</a:t>
            </a:r>
            <a:r>
              <a:rPr lang="en-US" altLang="en-US" sz="1800" b="1" baseline="30000" dirty="0" smtClean="0">
                <a:solidFill>
                  <a:srgbClr val="000000"/>
                </a:solidFill>
              </a:rPr>
              <a:t>1</a:t>
            </a:r>
            <a:r>
              <a:rPr lang="en-US" altLang="en-US" sz="1800" b="1" dirty="0" smtClean="0">
                <a:solidFill>
                  <a:srgbClr val="000000"/>
                </a:solidFill>
              </a:rPr>
              <a:t>, &amp; Mark </a:t>
            </a:r>
            <a:r>
              <a:rPr lang="en-US" altLang="en-US" sz="1800" b="1" dirty="0">
                <a:solidFill>
                  <a:srgbClr val="000000"/>
                </a:solidFill>
              </a:rPr>
              <a:t>Morasch</a:t>
            </a:r>
            <a:r>
              <a:rPr lang="en-US" altLang="en-US" sz="1800" b="1" baseline="30000" dirty="0">
                <a:solidFill>
                  <a:srgbClr val="000000"/>
                </a:solidFill>
              </a:rPr>
              <a:t>1</a:t>
            </a:r>
            <a:r>
              <a:rPr lang="en-US" altLang="en-US" sz="1800" b="1" dirty="0" smtClean="0">
                <a:solidFill>
                  <a:srgbClr val="000000"/>
                </a:solidFill>
              </a:rPr>
              <a:t> </a:t>
            </a:r>
            <a:endParaRPr lang="en-US" altLang="en-US" sz="1800" b="1" dirty="0">
              <a:solidFill>
                <a:srgbClr val="000000"/>
              </a:solidFill>
            </a:endParaRP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1600" b="1" baseline="30000" dirty="0" smtClean="0">
                <a:solidFill>
                  <a:srgbClr val="000000"/>
                </a:solidFill>
              </a:rPr>
              <a:t>1</a:t>
            </a:r>
            <a:r>
              <a:rPr lang="en-US" altLang="en-US" sz="1600" b="1" dirty="0" smtClean="0">
                <a:solidFill>
                  <a:srgbClr val="000000"/>
                </a:solidFill>
              </a:rPr>
              <a:t>University of Idaho, </a:t>
            </a:r>
            <a:r>
              <a:rPr lang="en-US" altLang="en-US" sz="1600" b="1" baseline="30000" dirty="0" smtClean="0">
                <a:solidFill>
                  <a:srgbClr val="000000"/>
                </a:solidFill>
              </a:rPr>
              <a:t>2</a:t>
            </a:r>
            <a:r>
              <a:rPr lang="en-US" altLang="en-US" sz="1600" b="1" dirty="0" smtClean="0">
                <a:solidFill>
                  <a:srgbClr val="000000"/>
                </a:solidFill>
              </a:rPr>
              <a:t>USACE, </a:t>
            </a:r>
            <a:r>
              <a:rPr lang="en-US" altLang="en-US" sz="1600" b="1" baseline="30000" dirty="0" smtClean="0">
                <a:solidFill>
                  <a:srgbClr val="000000"/>
                </a:solidFill>
              </a:rPr>
              <a:t>3</a:t>
            </a:r>
            <a:r>
              <a:rPr lang="en-US" altLang="en-US" sz="1600" b="1" dirty="0" smtClean="0">
                <a:solidFill>
                  <a:srgbClr val="000000"/>
                </a:solidFill>
              </a:rPr>
              <a:t>ODFW</a:t>
            </a:r>
            <a:endParaRPr lang="en-US" altLang="en-US" sz="1600" b="1" dirty="0">
              <a:solidFill>
                <a:srgbClr val="000000"/>
              </a:solidFill>
            </a:endParaRPr>
          </a:p>
        </p:txBody>
      </p:sp>
      <p:sp>
        <p:nvSpPr>
          <p:cNvPr id="2053" name="Title 8"/>
          <p:cNvSpPr>
            <a:spLocks noGrp="1"/>
          </p:cNvSpPr>
          <p:nvPr>
            <p:ph type="title"/>
          </p:nvPr>
        </p:nvSpPr>
        <p:spPr>
          <a:xfrm>
            <a:off x="533400" y="738617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dirty="0" smtClean="0"/>
              <a:t>Spawning success of spring Chinook salmon in Fall Creek, the North Fork Middle Fork Willamette and South Santiam, 2008-2014</a:t>
            </a:r>
          </a:p>
        </p:txBody>
      </p:sp>
      <p:pic>
        <p:nvPicPr>
          <p:cNvPr id="4104" name="Picture 4" descr="http://www.dfw.state.or.us/images/odfw_logo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33905" y="5529963"/>
            <a:ext cx="888692" cy="116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4368800" y="3244850"/>
            <a:ext cx="2905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−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Calibri" pitchFamily="34" charset="0"/>
              </a:rPr>
              <a:t>  </a:t>
            </a:r>
            <a:endParaRPr lang="en-US" altLang="en-US" sz="1800" dirty="0">
              <a:latin typeface="Calibri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-8000" contrast="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2789572" y="3775295"/>
            <a:ext cx="3533054" cy="2915801"/>
          </a:xfrm>
          <a:prstGeom prst="rect">
            <a:avLst/>
          </a:prstGeom>
        </p:spPr>
      </p:pic>
      <p:pic>
        <p:nvPicPr>
          <p:cNvPr id="12" name="Picture 24" descr="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2198" y="5791200"/>
            <a:ext cx="1173163" cy="906463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latin typeface="Arial" charset="0"/>
                <a:cs typeface="Arial" charset="0"/>
              </a:rPr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715000" cy="4525963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ODFW</a:t>
            </a:r>
          </a:p>
          <a:p>
            <a:pPr lvl="1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200" dirty="0" smtClean="0"/>
              <a:t>    Dan Peck, Tim Wright, Ben </a:t>
            </a:r>
            <a:r>
              <a:rPr lang="en-US" sz="2200" dirty="0" smtClean="0"/>
              <a:t>Clemens</a:t>
            </a:r>
            <a:r>
              <a:rPr lang="en-US" sz="2200" dirty="0" smtClean="0"/>
              <a:t>, Tom Friesen, Naomi Halpern, Reed Fischer, Kirk Schroeder, Brett Boyd, Greg Grenbemer, Justin Huff, Mike Sinnott, Dave Metz, Amy Anderson, </a:t>
            </a:r>
            <a:r>
              <a:rPr lang="en-US" sz="2200" dirty="0" err="1" smtClean="0"/>
              <a:t>Katurah</a:t>
            </a:r>
            <a:r>
              <a:rPr lang="en-US" sz="2200" dirty="0" smtClean="0"/>
              <a:t> Soule, Shawn Brady, Charles Chamberlain, James Doyle, Keenan Smith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USACE</a:t>
            </a:r>
          </a:p>
          <a:p>
            <a:pPr lvl="1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200" dirty="0" smtClean="0"/>
              <a:t>    Dave Griffith, Doug Garletts, Chad Helms,</a:t>
            </a:r>
          </a:p>
          <a:p>
            <a:pPr lvl="1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200" dirty="0" smtClean="0"/>
              <a:t>    Todd Pierce, Nat Erickson, David Griffith,</a:t>
            </a:r>
          </a:p>
          <a:p>
            <a:pPr lvl="1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200" dirty="0" smtClean="0"/>
              <a:t>	Bob Wertheimer, Rich Piaskowski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OSU</a:t>
            </a:r>
          </a:p>
          <a:p>
            <a:pPr lvl="1" eaLnBrk="1" fontAlgn="auto" hangingPunct="1">
              <a:spcAft>
                <a:spcPts val="0"/>
              </a:spcAft>
              <a:buNone/>
              <a:defRPr/>
            </a:pPr>
            <a:r>
              <a:rPr lang="en-US" sz="2200" dirty="0" smtClean="0"/>
              <a:t>    Carl Schreck, Rob Chitwood, Mike Colvin, Courtney Danley, Mike Kent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/>
              <a:t>UI</a:t>
            </a:r>
          </a:p>
          <a:p>
            <a:pPr lvl="1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n-US" sz="2200" dirty="0" smtClean="0"/>
              <a:t>    Mike </a:t>
            </a:r>
            <a:r>
              <a:rPr lang="en-US" sz="2200" dirty="0" smtClean="0"/>
              <a:t>Jepson, Dan Joosten, Kal Johnson, Charlie Erdman, Tracy Bowerman </a:t>
            </a:r>
          </a:p>
          <a:p>
            <a:pPr lvl="1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sz="2200" dirty="0" smtClean="0"/>
          </a:p>
          <a:p>
            <a:pPr lvl="1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en-US" sz="2200" dirty="0"/>
          </a:p>
        </p:txBody>
      </p:sp>
      <p:pic>
        <p:nvPicPr>
          <p:cNvPr id="5126" name="Picture 2" descr="OSU Log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5615"/>
          <a:stretch/>
        </p:blipFill>
        <p:spPr bwMode="auto">
          <a:xfrm>
            <a:off x="6064659" y="4472996"/>
            <a:ext cx="2807847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http://www.dfw.state.or.us/images/odfw_logo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08301" y="1711538"/>
            <a:ext cx="920562" cy="1209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4" descr="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1005" y="3140878"/>
            <a:ext cx="1335154" cy="1031628"/>
          </a:xfrm>
          <a:prstGeom prst="rect">
            <a:avLst/>
          </a:prstGeom>
          <a:noFill/>
          <a:ln w="254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0839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304800" y="1100179"/>
            <a:ext cx="8839200" cy="433189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−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800" dirty="0" smtClean="0"/>
              <a:t>Collect returning adult Spring Chinook at traps and hatcheries in WIL tributaries</a:t>
            </a:r>
          </a:p>
          <a:p>
            <a:pPr eaLnBrk="1" hangingPunct="1">
              <a:buFontTx/>
              <a:buChar char="•"/>
            </a:pPr>
            <a:r>
              <a:rPr lang="en-US" altLang="en-US" sz="2800" dirty="0" err="1" smtClean="0"/>
              <a:t>Outplant</a:t>
            </a:r>
            <a:r>
              <a:rPr lang="en-US" altLang="en-US" sz="2800" dirty="0" smtClean="0"/>
              <a:t> ‘surplus’ fish above (and below) dams</a:t>
            </a:r>
          </a:p>
          <a:p>
            <a:pPr lvl="1" eaLnBrk="1" hangingPunct="1">
              <a:buFontTx/>
              <a:buChar char="•"/>
            </a:pPr>
            <a:r>
              <a:rPr lang="en-US" altLang="en-US" sz="2400" dirty="0" smtClean="0"/>
              <a:t>Restore ecological function (i.e., nutrients, prey base)</a:t>
            </a:r>
          </a:p>
          <a:p>
            <a:pPr lvl="1" eaLnBrk="1" hangingPunct="1">
              <a:buFontTx/>
              <a:buChar char="•"/>
            </a:pPr>
            <a:r>
              <a:rPr lang="en-US" altLang="en-US" sz="2400" dirty="0" smtClean="0"/>
              <a:t>Supplement natural Chinook production</a:t>
            </a:r>
          </a:p>
          <a:p>
            <a:pPr lvl="1" eaLnBrk="1" hangingPunct="1">
              <a:buFontTx/>
              <a:buChar char="•"/>
            </a:pPr>
            <a:r>
              <a:rPr lang="en-US" altLang="en-US" sz="2400" dirty="0" smtClean="0"/>
              <a:t>Re-establish self-sustaining populations</a:t>
            </a:r>
          </a:p>
          <a:p>
            <a:pPr eaLnBrk="1" hangingPunct="1">
              <a:buFontTx/>
              <a:buChar char="•"/>
            </a:pPr>
            <a:r>
              <a:rPr lang="en-US" altLang="en-US" sz="2800" dirty="0" smtClean="0"/>
              <a:t>‘Trap and Haul’ by truck </a:t>
            </a:r>
          </a:p>
          <a:p>
            <a:pPr marL="0" indent="0" eaLnBrk="1" hangingPunct="1"/>
            <a:r>
              <a:rPr lang="en-US" altLang="en-US" sz="2800" dirty="0"/>
              <a:t> </a:t>
            </a:r>
            <a:r>
              <a:rPr lang="en-US" altLang="en-US" sz="2800" dirty="0" smtClean="0"/>
              <a:t>   </a:t>
            </a:r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27159" y="197506"/>
            <a:ext cx="9082494" cy="80503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4000" dirty="0" smtClean="0"/>
              <a:t>Background: Adult </a:t>
            </a:r>
            <a:r>
              <a:rPr lang="en-US" sz="4000" dirty="0" err="1" smtClean="0"/>
              <a:t>outplant</a:t>
            </a:r>
            <a:r>
              <a:rPr lang="en-US" sz="4000" dirty="0" smtClean="0"/>
              <a:t> program</a:t>
            </a:r>
            <a:endParaRPr lang="en-US" sz="4000" dirty="0"/>
          </a:p>
        </p:txBody>
      </p:sp>
      <p:pic>
        <p:nvPicPr>
          <p:cNvPr id="5" name="Picture 2" descr="C:\Users\Chris Caudill\Desktop\FERL\FERL\IMG_05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94169" y="3886896"/>
            <a:ext cx="3914906" cy="293617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5579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93527" y="3347014"/>
            <a:ext cx="4238907" cy="30969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3"/>
          <p:cNvSpPr txBox="1">
            <a:spLocks/>
          </p:cNvSpPr>
          <p:nvPr/>
        </p:nvSpPr>
        <p:spPr>
          <a:xfrm>
            <a:off x="27159" y="278983"/>
            <a:ext cx="9082494" cy="80503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4000" dirty="0" smtClean="0"/>
              <a:t>Background: Prespawn mortality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27" t="2870" r="6176" b="4473"/>
          <a:stretch/>
        </p:blipFill>
        <p:spPr>
          <a:xfrm>
            <a:off x="4422298" y="3078178"/>
            <a:ext cx="4660196" cy="367084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1063968"/>
            <a:ext cx="8839200" cy="15240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−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800" dirty="0" smtClean="0"/>
              <a:t>Adult Chinook PSM is a regional issue</a:t>
            </a:r>
          </a:p>
          <a:p>
            <a:pPr lvl="1" eaLnBrk="1" hangingPunct="1">
              <a:buFontTx/>
              <a:buChar char="•"/>
            </a:pPr>
            <a:r>
              <a:rPr lang="en-US" altLang="en-US" sz="2400" dirty="0"/>
              <a:t>Temperature-mediated </a:t>
            </a:r>
            <a:r>
              <a:rPr lang="en-US" altLang="en-US" sz="2400" dirty="0" smtClean="0"/>
              <a:t>mortality</a:t>
            </a:r>
            <a:endParaRPr lang="en-US" altLang="en-US" sz="2400" dirty="0"/>
          </a:p>
          <a:p>
            <a:pPr lvl="1" eaLnBrk="1" hangingPunct="1">
              <a:buFontTx/>
              <a:buChar char="•"/>
            </a:pPr>
            <a:r>
              <a:rPr lang="en-US" altLang="en-US" sz="2400" dirty="0"/>
              <a:t>Disease, density-dependent </a:t>
            </a:r>
            <a:r>
              <a:rPr lang="en-US" altLang="en-US" sz="2400" dirty="0" smtClean="0"/>
              <a:t>effects</a:t>
            </a:r>
            <a:endParaRPr lang="en-US" altLang="en-US" sz="2800" dirty="0" smtClean="0"/>
          </a:p>
          <a:p>
            <a:pPr eaLnBrk="1" hangingPunct="1">
              <a:buFontTx/>
              <a:buChar char="•"/>
            </a:pPr>
            <a:r>
              <a:rPr lang="en-US" altLang="en-US" sz="2800" dirty="0" smtClean="0"/>
              <a:t>WIL spring Chinook have relatively high PSM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23041" y="6504105"/>
            <a:ext cx="2911374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Bowerman</a:t>
            </a:r>
            <a:r>
              <a:rPr lang="en-US" sz="1400" dirty="0" smtClean="0"/>
              <a:t>, Caudill, Keefer </a:t>
            </a:r>
            <a:r>
              <a:rPr lang="en-US" sz="1400" i="1" dirty="0" smtClean="0"/>
              <a:t>in prep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5087224" y="6319439"/>
            <a:ext cx="3929281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450 site years, 8 agencies, 3 ESUs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72964" y="3689126"/>
            <a:ext cx="1087820" cy="293376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27280" y="1016833"/>
            <a:ext cx="1916894" cy="1430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2250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contrast="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5487511" y="4186653"/>
            <a:ext cx="3656489" cy="2671345"/>
          </a:xfrm>
          <a:prstGeom prst="rect">
            <a:avLst/>
          </a:prstGeom>
        </p:spPr>
      </p:pic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87313" y="65689"/>
            <a:ext cx="8958262" cy="11430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charset="0"/>
                <a:cs typeface="Arial" charset="0"/>
              </a:rPr>
              <a:t>2008-2014 WIL tributary objectives</a:t>
            </a:r>
          </a:p>
        </p:txBody>
      </p:sp>
      <p:sp>
        <p:nvSpPr>
          <p:cNvPr id="22531" name="Text Placeholder 4"/>
          <p:cNvSpPr>
            <a:spLocks noGrp="1"/>
          </p:cNvSpPr>
          <p:nvPr>
            <p:ph type="body" sz="half" idx="2"/>
          </p:nvPr>
        </p:nvSpPr>
        <p:spPr>
          <a:xfrm>
            <a:off x="0" y="1221475"/>
            <a:ext cx="6017871" cy="443865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</a:pPr>
            <a:r>
              <a:rPr lang="en-US" altLang="en-US" sz="3000" dirty="0" smtClean="0">
                <a:latin typeface="Arial" charset="0"/>
                <a:cs typeface="Arial" charset="0"/>
              </a:rPr>
              <a:t> • Monitor prespawn mortality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en-US" altLang="en-US" sz="2800" dirty="0">
                <a:latin typeface="Arial" charset="0"/>
                <a:cs typeface="Arial" charset="0"/>
              </a:rPr>
              <a:t> </a:t>
            </a:r>
            <a:r>
              <a:rPr lang="en-US" altLang="en-US" sz="2800" dirty="0" smtClean="0">
                <a:latin typeface="Arial" charset="0"/>
                <a:cs typeface="Arial" charset="0"/>
              </a:rPr>
              <a:t>    - Radiotelemetry, PIT tags</a:t>
            </a:r>
          </a:p>
          <a:p>
            <a:pPr marL="0" indent="0" eaLnBrk="1" hangingPunct="1">
              <a:lnSpc>
                <a:spcPct val="80000"/>
              </a:lnSpc>
            </a:pPr>
            <a:endParaRPr lang="en-US" altLang="en-US" sz="2600" dirty="0" smtClean="0">
              <a:latin typeface="Arial" charset="0"/>
              <a:cs typeface="Arial" charset="0"/>
            </a:endParaRPr>
          </a:p>
          <a:p>
            <a:pPr marL="0" indent="0" eaLnBrk="1" hangingPunct="1">
              <a:lnSpc>
                <a:spcPct val="80000"/>
              </a:lnSpc>
            </a:pPr>
            <a:r>
              <a:rPr lang="en-US" altLang="en-US" sz="3000" dirty="0" smtClean="0">
                <a:latin typeface="Arial" charset="0"/>
                <a:cs typeface="Arial" charset="0"/>
              </a:rPr>
              <a:t> • Assess covariates</a:t>
            </a:r>
          </a:p>
          <a:p>
            <a:pPr lvl="1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en-US" sz="2600" dirty="0" smtClean="0">
                <a:latin typeface="Arial" charset="0"/>
                <a:cs typeface="Arial" charset="0"/>
              </a:rPr>
              <a:t>-  Fish traits (size, sex, condition, timing, etc.)</a:t>
            </a:r>
          </a:p>
          <a:p>
            <a:pPr lvl="1" eaLnBrk="1" hangingPunct="1">
              <a:lnSpc>
                <a:spcPct val="80000"/>
              </a:lnSpc>
              <a:buFontTx/>
              <a:buChar char="-"/>
            </a:pPr>
            <a:r>
              <a:rPr lang="en-US" altLang="en-US" sz="2600" dirty="0" smtClean="0">
                <a:latin typeface="Arial" charset="0"/>
                <a:cs typeface="Arial" charset="0"/>
              </a:rPr>
              <a:t>Temperature exposure at 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r>
              <a:rPr lang="en-US" altLang="en-US" sz="2600" dirty="0">
                <a:latin typeface="Arial" charset="0"/>
                <a:cs typeface="Arial" charset="0"/>
              </a:rPr>
              <a:t> </a:t>
            </a:r>
            <a:r>
              <a:rPr lang="en-US" altLang="en-US" sz="2600" dirty="0" smtClean="0">
                <a:latin typeface="Arial" charset="0"/>
                <a:cs typeface="Arial" charset="0"/>
              </a:rPr>
              <a:t>  </a:t>
            </a:r>
            <a:r>
              <a:rPr lang="en-US" altLang="en-US" sz="2600" dirty="0" err="1" smtClean="0">
                <a:latin typeface="Arial" charset="0"/>
                <a:cs typeface="Arial" charset="0"/>
              </a:rPr>
              <a:t>outplant</a:t>
            </a:r>
            <a:r>
              <a:rPr lang="en-US" altLang="en-US" sz="2600" dirty="0" smtClean="0">
                <a:latin typeface="Arial" charset="0"/>
                <a:cs typeface="Arial" charset="0"/>
              </a:rPr>
              <a:t> sites</a:t>
            </a:r>
          </a:p>
          <a:p>
            <a:pPr lvl="1" eaLnBrk="1" hangingPunct="1">
              <a:lnSpc>
                <a:spcPct val="80000"/>
              </a:lnSpc>
              <a:buFontTx/>
              <a:buChar char="-"/>
            </a:pPr>
            <a:r>
              <a:rPr lang="en-US" altLang="en-US" sz="2600" dirty="0" smtClean="0">
                <a:latin typeface="Arial" charset="0"/>
                <a:cs typeface="Arial" charset="0"/>
              </a:rPr>
              <a:t>Disease (</a:t>
            </a:r>
            <a:r>
              <a:rPr lang="en-US" altLang="en-US" sz="2600" dirty="0" err="1" smtClean="0">
                <a:latin typeface="Arial" charset="0"/>
                <a:cs typeface="Arial" charset="0"/>
              </a:rPr>
              <a:t>Schreck</a:t>
            </a:r>
            <a:r>
              <a:rPr lang="en-US" altLang="en-US" sz="2600" dirty="0" smtClean="0">
                <a:latin typeface="Arial" charset="0"/>
                <a:cs typeface="Arial" charset="0"/>
              </a:rPr>
              <a:t>, Kent et al.)</a:t>
            </a:r>
          </a:p>
          <a:p>
            <a:pPr marL="0" indent="0" eaLnBrk="1" hangingPunct="1">
              <a:lnSpc>
                <a:spcPct val="80000"/>
              </a:lnSpc>
            </a:pPr>
            <a:endParaRPr lang="en-US" altLang="en-US" sz="2600" dirty="0" smtClean="0">
              <a:latin typeface="Arial" charset="0"/>
              <a:cs typeface="Arial" charset="0"/>
            </a:endParaRPr>
          </a:p>
          <a:p>
            <a:pPr marL="0" indent="0" eaLnBrk="1" hangingPunct="1">
              <a:lnSpc>
                <a:spcPct val="80000"/>
              </a:lnSpc>
            </a:pPr>
            <a:r>
              <a:rPr lang="en-US" altLang="en-US" sz="3000" dirty="0" smtClean="0">
                <a:latin typeface="Arial" charset="0"/>
                <a:cs typeface="Arial" charset="0"/>
              </a:rPr>
              <a:t> • Advise on adult collection, 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en-US" altLang="en-US" sz="3000" dirty="0">
                <a:latin typeface="Arial" charset="0"/>
                <a:cs typeface="Arial" charset="0"/>
              </a:rPr>
              <a:t> </a:t>
            </a:r>
            <a:r>
              <a:rPr lang="en-US" altLang="en-US" sz="3000" dirty="0" smtClean="0">
                <a:latin typeface="Arial" charset="0"/>
                <a:cs typeface="Arial" charset="0"/>
              </a:rPr>
              <a:t> transport, &amp; </a:t>
            </a:r>
            <a:r>
              <a:rPr lang="en-US" altLang="en-US" sz="3000" dirty="0" err="1" smtClean="0">
                <a:latin typeface="Arial" charset="0"/>
                <a:cs typeface="Arial" charset="0"/>
              </a:rPr>
              <a:t>outplanting</a:t>
            </a:r>
            <a:r>
              <a:rPr lang="en-US" altLang="en-US" sz="3000" dirty="0" smtClean="0">
                <a:latin typeface="Arial" charset="0"/>
                <a:cs typeface="Arial" charset="0"/>
              </a:rPr>
              <a:t> 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en-US" altLang="en-US" sz="3000" dirty="0">
                <a:latin typeface="Arial" charset="0"/>
                <a:cs typeface="Arial" charset="0"/>
              </a:rPr>
              <a:t> </a:t>
            </a:r>
            <a:r>
              <a:rPr lang="en-US" altLang="en-US" sz="3000" dirty="0" smtClean="0">
                <a:latin typeface="Arial" charset="0"/>
                <a:cs typeface="Arial" charset="0"/>
              </a:rPr>
              <a:t> protocols: </a:t>
            </a:r>
            <a:r>
              <a:rPr lang="en-US" altLang="en-US" sz="30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reduce PSM</a:t>
            </a:r>
          </a:p>
          <a:p>
            <a:pPr marL="0" indent="0" eaLnBrk="1" hangingPunct="1">
              <a:lnSpc>
                <a:spcPct val="80000"/>
              </a:lnSpc>
            </a:pPr>
            <a:r>
              <a:rPr lang="en-US" altLang="en-US" sz="2400" dirty="0">
                <a:latin typeface="Arial" charset="0"/>
                <a:cs typeface="Arial" charset="0"/>
              </a:rPr>
              <a:t>	</a:t>
            </a:r>
            <a:endParaRPr lang="en-US" altLang="en-US" sz="2400" dirty="0" smtClean="0">
              <a:latin typeface="Arial" charset="0"/>
              <a:cs typeface="Arial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87510" y="1375482"/>
            <a:ext cx="3656489" cy="27423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365125" y="149225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charset="0"/>
                <a:cs typeface="Arial" charset="0"/>
              </a:rPr>
              <a:t>2014-specific objectives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sz="quarter" idx="2"/>
          </p:nvPr>
        </p:nvSpPr>
        <p:spPr>
          <a:xfrm>
            <a:off x="-460375" y="1269473"/>
            <a:ext cx="8077200" cy="1905000"/>
          </a:xfrm>
        </p:spPr>
        <p:txBody>
          <a:bodyPr/>
          <a:lstStyle/>
          <a:p>
            <a:pPr lvl="2" eaLnBrk="1" hangingPunct="1">
              <a:buFont typeface="Arial" charset="0"/>
              <a:buChar char="•"/>
            </a:pPr>
            <a:r>
              <a:rPr lang="en-US" altLang="en-US" sz="2800" dirty="0" smtClean="0">
                <a:latin typeface="Arial" charset="0"/>
                <a:cs typeface="Arial" charset="0"/>
              </a:rPr>
              <a:t>Fall Creek, NF Middle Fork, S Santiam</a:t>
            </a:r>
          </a:p>
          <a:p>
            <a:pPr lvl="3" eaLnBrk="1" hangingPunct="1">
              <a:buFont typeface="Arial" charset="0"/>
              <a:buChar char="•"/>
            </a:pPr>
            <a:r>
              <a:rPr lang="en-US" altLang="en-US" sz="2600" dirty="0" smtClean="0">
                <a:latin typeface="Arial" charset="0"/>
                <a:cs typeface="Arial" charset="0"/>
              </a:rPr>
              <a:t>Tagging, SG surveys</a:t>
            </a:r>
          </a:p>
          <a:p>
            <a:pPr lvl="3" eaLnBrk="1" hangingPunct="1">
              <a:buFont typeface="Arial" charset="0"/>
              <a:buChar char="•"/>
            </a:pPr>
            <a:r>
              <a:rPr lang="en-US" altLang="en-US" sz="2600" dirty="0" smtClean="0">
                <a:latin typeface="Arial" charset="0"/>
                <a:cs typeface="Arial" charset="0"/>
              </a:rPr>
              <a:t>PSM estimates</a:t>
            </a:r>
          </a:p>
          <a:p>
            <a:pPr lvl="2" eaLnBrk="1" hangingPunct="1">
              <a:buFont typeface="Arial" charset="0"/>
              <a:buChar char="•"/>
            </a:pPr>
            <a:r>
              <a:rPr lang="en-US" altLang="en-US" sz="2800" dirty="0" smtClean="0">
                <a:latin typeface="Arial" charset="0"/>
                <a:cs typeface="Arial" charset="0"/>
              </a:rPr>
              <a:t>Inter-annual patterns </a:t>
            </a:r>
          </a:p>
          <a:p>
            <a:pPr lvl="3" eaLnBrk="1" hangingPunct="1">
              <a:buFont typeface="Arial" charset="0"/>
              <a:buChar char="•"/>
            </a:pPr>
            <a:r>
              <a:rPr lang="en-US" altLang="en-US" sz="2600" dirty="0" smtClean="0">
                <a:latin typeface="Arial" charset="0"/>
                <a:cs typeface="Arial" charset="0"/>
              </a:rPr>
              <a:t>Fall Creek, NFMF</a:t>
            </a:r>
          </a:p>
          <a:p>
            <a:pPr lvl="2" eaLnBrk="1" hangingPunct="1">
              <a:buFont typeface="Arial" charset="0"/>
              <a:buChar char="•"/>
            </a:pPr>
            <a:r>
              <a:rPr lang="en-US" altLang="en-US" sz="2800" dirty="0" smtClean="0">
                <a:latin typeface="Arial" charset="0"/>
                <a:cs typeface="Arial" charset="0"/>
              </a:rPr>
              <a:t>Foster Reservoir releases</a:t>
            </a:r>
          </a:p>
          <a:p>
            <a:pPr lvl="3" eaLnBrk="1" hangingPunct="1">
              <a:buFont typeface="Arial" charset="0"/>
              <a:buChar char="•"/>
            </a:pPr>
            <a:r>
              <a:rPr lang="en-US" altLang="en-US" sz="2600" dirty="0" smtClean="0">
                <a:latin typeface="Arial" charset="0"/>
                <a:cs typeface="Arial" charset="0"/>
              </a:rPr>
              <a:t>Thermal refuge</a:t>
            </a:r>
          </a:p>
          <a:p>
            <a:pPr lvl="2" eaLnBrk="1" hangingPunct="1">
              <a:buFont typeface="Arial" charset="0"/>
              <a:buChar char="•"/>
            </a:pPr>
            <a:r>
              <a:rPr lang="en-US" altLang="en-US" sz="2800" i="1" dirty="0" err="1" smtClean="0">
                <a:solidFill>
                  <a:srgbClr val="0000FF"/>
                </a:solidFill>
                <a:latin typeface="Arial" charset="0"/>
                <a:cs typeface="Arial" charset="0"/>
              </a:rPr>
              <a:t>Minto</a:t>
            </a:r>
            <a:r>
              <a:rPr lang="en-US" altLang="en-US" sz="2800" i="1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 radio-tagging</a:t>
            </a:r>
          </a:p>
          <a:p>
            <a:pPr lvl="3" eaLnBrk="1" hangingPunct="1">
              <a:buFont typeface="Arial" charset="0"/>
              <a:buChar char="•"/>
            </a:pPr>
            <a:r>
              <a:rPr lang="en-US" altLang="en-US" sz="2600" i="1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Fallback behavior</a:t>
            </a:r>
          </a:p>
          <a:p>
            <a:pPr lvl="3" eaLnBrk="1" hangingPunct="1">
              <a:buFont typeface="Arial" charset="0"/>
              <a:buChar char="•"/>
            </a:pPr>
            <a:r>
              <a:rPr lang="en-US" altLang="en-US" sz="2600" i="1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Movement to Big Cliff</a:t>
            </a:r>
          </a:p>
          <a:p>
            <a:pPr lvl="2" eaLnBrk="1" hangingPunct="1">
              <a:buFont typeface="Arial" charset="0"/>
              <a:buChar char="•"/>
            </a:pPr>
            <a:endParaRPr lang="en-US" altLang="en-US" sz="2800" dirty="0" smtClean="0">
              <a:latin typeface="Arial" charset="0"/>
              <a:cs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5763965" y="4199948"/>
            <a:ext cx="3153698" cy="26580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5778387" y="1833615"/>
            <a:ext cx="3139276" cy="23663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853559" y="6327397"/>
            <a:ext cx="2301765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Not PSM-related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0" y="265585"/>
            <a:ext cx="91440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Methods: Spawning ground </a:t>
            </a:r>
            <a:r>
              <a:rPr lang="en-US" dirty="0"/>
              <a:t>s</a:t>
            </a:r>
            <a:r>
              <a:rPr lang="en-US" dirty="0" smtClean="0"/>
              <a:t>urveys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n-US" altLang="en-US" sz="2800" dirty="0" smtClean="0">
                <a:latin typeface="Arial" charset="0"/>
                <a:cs typeface="Arial" charset="0"/>
              </a:rPr>
              <a:t>Mobile and fixed-site receivers used to monitor</a:t>
            </a:r>
          </a:p>
          <a:p>
            <a:pPr eaLnBrk="1" hangingPunct="1">
              <a:buFont typeface="Arial" charset="0"/>
              <a:buNone/>
            </a:pPr>
            <a:r>
              <a:rPr lang="en-US" altLang="en-US" sz="2800" dirty="0" smtClean="0">
                <a:latin typeface="Arial" charset="0"/>
                <a:cs typeface="Arial" charset="0"/>
              </a:rPr>
              <a:t>    radio-tagged salmon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en-US" sz="2800" dirty="0" smtClean="0">
                <a:latin typeface="Arial" charset="0"/>
                <a:cs typeface="Arial" charset="0"/>
              </a:rPr>
              <a:t>June to October carcass surveys</a:t>
            </a:r>
          </a:p>
          <a:p>
            <a:pPr lvl="1" eaLnBrk="1" hangingPunct="1"/>
            <a:r>
              <a:rPr lang="en-US" altLang="en-US" sz="2600" dirty="0" smtClean="0">
                <a:latin typeface="Arial" charset="0"/>
                <a:cs typeface="Arial" charset="0"/>
              </a:rPr>
              <a:t>Joint effort by UI and ODFW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en-US" sz="2800" dirty="0" smtClean="0">
                <a:latin typeface="Arial" charset="0"/>
                <a:cs typeface="Arial" charset="0"/>
              </a:rPr>
              <a:t>Carcasses scanned for PIT and radio tags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en-US" sz="2800" dirty="0" smtClean="0">
                <a:latin typeface="Arial" charset="0"/>
                <a:cs typeface="Arial" charset="0"/>
              </a:rPr>
              <a:t>Spawning success assessed</a:t>
            </a:r>
          </a:p>
          <a:p>
            <a:pPr lvl="1" eaLnBrk="1" hangingPunct="1"/>
            <a:r>
              <a:rPr lang="en-US" altLang="en-US" sz="2600" dirty="0" smtClean="0">
                <a:latin typeface="Arial" charset="0"/>
                <a:cs typeface="Arial" charset="0"/>
              </a:rPr>
              <a:t>Focus on females</a:t>
            </a:r>
          </a:p>
          <a:p>
            <a:pPr lvl="1" eaLnBrk="1" hangingPunct="1"/>
            <a:r>
              <a:rPr lang="en-US" altLang="en-US" sz="2600" dirty="0" smtClean="0">
                <a:latin typeface="Arial" charset="0"/>
                <a:cs typeface="Arial" charset="0"/>
              </a:rPr>
              <a:t>Male PSM more difficult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62718" y="4322038"/>
            <a:ext cx="3381282" cy="253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9306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itle 2"/>
          <p:cNvSpPr>
            <a:spLocks noGrp="1"/>
          </p:cNvSpPr>
          <p:nvPr>
            <p:ph type="title"/>
          </p:nvPr>
        </p:nvSpPr>
        <p:spPr>
          <a:xfrm>
            <a:off x="441325" y="-99583"/>
            <a:ext cx="8229600" cy="1143000"/>
          </a:xfrm>
        </p:spPr>
        <p:txBody>
          <a:bodyPr/>
          <a:lstStyle/>
          <a:p>
            <a:r>
              <a:rPr lang="en-US" altLang="en-US" dirty="0" smtClean="0">
                <a:latin typeface="Arial" charset="0"/>
                <a:cs typeface="Arial" charset="0"/>
              </a:rPr>
              <a:t>2014 Fall Creek PIT tagging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7168172"/>
              </p:ext>
            </p:extLst>
          </p:nvPr>
        </p:nvGraphicFramePr>
        <p:xfrm>
          <a:off x="1694552" y="876300"/>
          <a:ext cx="5408612" cy="4222750"/>
        </p:xfrm>
        <a:graphic>
          <a:graphicData uri="http://schemas.openxmlformats.org/presentationml/2006/ole">
            <p:oleObj spid="_x0000_s73856" name="SPW 12.0 Graph" r:id="rId4" imgW="5562577" imgH="4343328" progId="">
              <p:embed/>
            </p:oleObj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2775801" y="5051516"/>
            <a:ext cx="6320901" cy="1786622"/>
            <a:chOff x="62144" y="5071378"/>
            <a:chExt cx="6320901" cy="178662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62144" y="5071378"/>
              <a:ext cx="6320901" cy="1786622"/>
            </a:xfrm>
            <a:prstGeom prst="rect">
              <a:avLst/>
            </a:prstGeom>
          </p:spPr>
        </p:pic>
        <p:sp>
          <p:nvSpPr>
            <p:cNvPr id="21" name="TextBox 7"/>
            <p:cNvSpPr txBox="1">
              <a:spLocks noChangeArrowheads="1"/>
            </p:cNvSpPr>
            <p:nvPr/>
          </p:nvSpPr>
          <p:spPr bwMode="auto">
            <a:xfrm>
              <a:off x="571176" y="5795189"/>
              <a:ext cx="1168400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−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solidFill>
                    <a:schemeClr val="bg1"/>
                  </a:solidFill>
                  <a:latin typeface="Calibri" pitchFamily="34" charset="0"/>
                </a:rPr>
                <a:t>Release site</a:t>
              </a:r>
            </a:p>
          </p:txBody>
        </p:sp>
        <p:sp>
          <p:nvSpPr>
            <p:cNvPr id="22" name="TextBox 10"/>
            <p:cNvSpPr txBox="1">
              <a:spLocks noChangeArrowheads="1"/>
            </p:cNvSpPr>
            <p:nvPr/>
          </p:nvSpPr>
          <p:spPr bwMode="auto">
            <a:xfrm>
              <a:off x="1739576" y="5606689"/>
              <a:ext cx="1293812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−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solidFill>
                    <a:schemeClr val="bg1"/>
                  </a:solidFill>
                  <a:latin typeface="Calibri" pitchFamily="34" charset="0"/>
                </a:rPr>
                <a:t>Johnny Creek</a:t>
              </a:r>
            </a:p>
          </p:txBody>
        </p:sp>
        <p:sp>
          <p:nvSpPr>
            <p:cNvPr id="25" name="TextBox 11"/>
            <p:cNvSpPr txBox="1">
              <a:spLocks noChangeArrowheads="1"/>
            </p:cNvSpPr>
            <p:nvPr/>
          </p:nvSpPr>
          <p:spPr bwMode="auto">
            <a:xfrm>
              <a:off x="2927350" y="5438228"/>
              <a:ext cx="1419225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−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solidFill>
                    <a:schemeClr val="bg1"/>
                  </a:solidFill>
                  <a:latin typeface="Calibri" pitchFamily="34" charset="0"/>
                </a:rPr>
                <a:t>Portland Creek</a:t>
              </a:r>
            </a:p>
          </p:txBody>
        </p:sp>
        <p:sp>
          <p:nvSpPr>
            <p:cNvPr id="26" name="TextBox 12"/>
            <p:cNvSpPr txBox="1">
              <a:spLocks noChangeArrowheads="1"/>
            </p:cNvSpPr>
            <p:nvPr/>
          </p:nvSpPr>
          <p:spPr bwMode="auto">
            <a:xfrm>
              <a:off x="5247981" y="5194003"/>
              <a:ext cx="1135063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−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solidFill>
                    <a:schemeClr val="bg1"/>
                  </a:solidFill>
                  <a:latin typeface="Calibri" pitchFamily="34" charset="0"/>
                </a:rPr>
                <a:t>Fish Barrier</a:t>
              </a:r>
            </a:p>
          </p:txBody>
        </p:sp>
        <p:sp>
          <p:nvSpPr>
            <p:cNvPr id="27" name="TextBox 47"/>
            <p:cNvSpPr txBox="1">
              <a:spLocks noChangeArrowheads="1"/>
            </p:cNvSpPr>
            <p:nvPr/>
          </p:nvSpPr>
          <p:spPr bwMode="auto">
            <a:xfrm>
              <a:off x="62144" y="5269159"/>
              <a:ext cx="1820863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defRPr sz="3200"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−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solidFill>
                    <a:schemeClr val="bg1"/>
                  </a:solidFill>
                  <a:latin typeface="Calibri" pitchFamily="34" charset="0"/>
                </a:rPr>
                <a:t>Fall Creek Reservoir</a:t>
              </a: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H="1">
              <a:off x="261922" y="5532141"/>
              <a:ext cx="457200" cy="412686"/>
            </a:xfrm>
            <a:prstGeom prst="straightConnector1">
              <a:avLst/>
            </a:prstGeom>
            <a:ln w="2222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65043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7"/>
          <p:cNvSpPr txBox="1">
            <a:spLocks noChangeArrowheads="1"/>
          </p:cNvSpPr>
          <p:nvPr/>
        </p:nvSpPr>
        <p:spPr bwMode="auto">
          <a:xfrm>
            <a:off x="0" y="304800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−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Fall Creek – Release </a:t>
            </a:r>
            <a:r>
              <a:rPr lang="en-US" altLang="en-US" sz="3600" dirty="0" smtClean="0"/>
              <a:t>site </a:t>
            </a:r>
            <a:r>
              <a:rPr lang="en-US" altLang="en-US" sz="3600" dirty="0"/>
              <a:t>t</a:t>
            </a:r>
            <a:r>
              <a:rPr lang="en-US" altLang="en-US" sz="3600" dirty="0" smtClean="0"/>
              <a:t>emperatures</a:t>
            </a:r>
            <a:endParaRPr lang="en-US" altLang="en-US" sz="3600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07114794"/>
              </p:ext>
            </p:extLst>
          </p:nvPr>
        </p:nvGraphicFramePr>
        <p:xfrm>
          <a:off x="1528763" y="1257300"/>
          <a:ext cx="6086475" cy="4826000"/>
        </p:xfrm>
        <a:graphic>
          <a:graphicData uri="http://schemas.openxmlformats.org/presentationml/2006/ole">
            <p:oleObj spid="_x0000_s22021" name="SPW 12.0 Graph" r:id="rId4" imgW="5478728" imgH="4343328" progId="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685577" y="4667990"/>
            <a:ext cx="2544286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Means: 1 Jul – 15 Sept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4037846" y="3847723"/>
            <a:ext cx="1566249" cy="470780"/>
          </a:xfrm>
          <a:prstGeom prst="ellipse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037845" y="4801932"/>
            <a:ext cx="1566249" cy="657308"/>
          </a:xfrm>
          <a:prstGeom prst="ellipse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itle 2"/>
          <p:cNvSpPr>
            <a:spLocks noGrp="1"/>
          </p:cNvSpPr>
          <p:nvPr>
            <p:ph type="title"/>
          </p:nvPr>
        </p:nvSpPr>
        <p:spPr>
          <a:xfrm>
            <a:off x="441325" y="-15875"/>
            <a:ext cx="8229600" cy="1143000"/>
          </a:xfrm>
        </p:spPr>
        <p:txBody>
          <a:bodyPr/>
          <a:lstStyle/>
          <a:p>
            <a:r>
              <a:rPr lang="en-US" altLang="en-US" dirty="0" smtClean="0">
                <a:latin typeface="Arial" charset="0"/>
                <a:cs typeface="Arial" charset="0"/>
              </a:rPr>
              <a:t>2014 Dexter radio &amp; PIT tagging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99"/>
          <a:stretch/>
        </p:blipFill>
        <p:spPr>
          <a:xfrm>
            <a:off x="0" y="5007374"/>
            <a:ext cx="6391922" cy="1850626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08997" y="5249224"/>
            <a:ext cx="1168400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Release site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06351" y="5080156"/>
            <a:ext cx="89852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Kiahanie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046751" y="5448626"/>
            <a:ext cx="1184275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1944 Bridge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98679" y="6393449"/>
            <a:ext cx="1468437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Skookum Creek</a:t>
            </a: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91427679"/>
              </p:ext>
            </p:extLst>
          </p:nvPr>
        </p:nvGraphicFramePr>
        <p:xfrm>
          <a:off x="1912938" y="977900"/>
          <a:ext cx="5464175" cy="4030663"/>
        </p:xfrm>
        <a:graphic>
          <a:graphicData uri="http://schemas.openxmlformats.org/presentationml/2006/ole">
            <p:oleObj spid="_x0000_s72846" name="SPW 12.0 Graph" r:id="rId5" imgW="5951137" imgH="4389120" progId="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758005" y="5216243"/>
            <a:ext cx="315983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Release site: NF Middle Fork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7"/>
          <p:cNvSpPr txBox="1">
            <a:spLocks noChangeArrowheads="1"/>
          </p:cNvSpPr>
          <p:nvPr/>
        </p:nvSpPr>
        <p:spPr bwMode="auto">
          <a:xfrm>
            <a:off x="0" y="304800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−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/>
              <a:t>NFMF – Release </a:t>
            </a:r>
            <a:r>
              <a:rPr lang="en-US" altLang="en-US" sz="4000" dirty="0" smtClean="0"/>
              <a:t>site temperatures</a:t>
            </a:r>
            <a:endParaRPr lang="en-US" altLang="en-US" sz="4000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29337598"/>
              </p:ext>
            </p:extLst>
          </p:nvPr>
        </p:nvGraphicFramePr>
        <p:xfrm>
          <a:off x="1528763" y="1257300"/>
          <a:ext cx="6086475" cy="4826000"/>
        </p:xfrm>
        <a:graphic>
          <a:graphicData uri="http://schemas.openxmlformats.org/presentationml/2006/ole">
            <p:oleObj spid="_x0000_s23045" name="SPW 12.0 Graph" r:id="rId4" imgW="5478728" imgH="4343328" progId="">
              <p:embed/>
            </p:oleObj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924271" y="2142073"/>
            <a:ext cx="2544286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Means: 1 Jul – 15 Sept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5468557" y="2725094"/>
            <a:ext cx="1566249" cy="470780"/>
          </a:xfrm>
          <a:prstGeom prst="ellipse">
            <a:avLst/>
          </a:prstGeom>
          <a:solidFill>
            <a:srgbClr val="FF0000">
              <a:alpha val="2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198032" y="2725094"/>
            <a:ext cx="1877437" cy="92333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</a:rPr>
              <a:t>2013 Fall floods:</a:t>
            </a:r>
          </a:p>
          <a:p>
            <a:pPr algn="ctr"/>
            <a:r>
              <a:rPr lang="en-US" dirty="0" smtClean="0">
                <a:solidFill>
                  <a:srgbClr val="0000FF"/>
                </a:solidFill>
              </a:rPr>
              <a:t>Limited carcass</a:t>
            </a:r>
          </a:p>
          <a:p>
            <a:pPr algn="ctr"/>
            <a:r>
              <a:rPr lang="en-US" dirty="0" smtClean="0">
                <a:solidFill>
                  <a:srgbClr val="0000FF"/>
                </a:solidFill>
              </a:rPr>
              <a:t>collection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6737082" y="1526142"/>
            <a:ext cx="0" cy="356854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3448923"/>
              </p:ext>
            </p:extLst>
          </p:nvPr>
        </p:nvGraphicFramePr>
        <p:xfrm>
          <a:off x="884238" y="1525588"/>
          <a:ext cx="7895778" cy="35658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32982"/>
                <a:gridCol w="896385"/>
                <a:gridCol w="790108"/>
                <a:gridCol w="1002662"/>
                <a:gridCol w="829117"/>
                <a:gridCol w="1031232"/>
                <a:gridCol w="1013292"/>
              </a:tblGrid>
              <a:tr h="625853">
                <a:tc>
                  <a:txBody>
                    <a:bodyPr/>
                    <a:lstStyle/>
                    <a:p>
                      <a:endParaRPr lang="en-U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# Released</a:t>
                      </a:r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# Recovered</a:t>
                      </a:r>
                    </a:p>
                    <a:p>
                      <a:pPr algn="ctr"/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on SG</a:t>
                      </a:r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 Recovered</a:t>
                      </a:r>
                    </a:p>
                    <a:p>
                      <a:pPr algn="ctr"/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on SG</a:t>
                      </a:r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57612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Location</a:t>
                      </a:r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PIT</a:t>
                      </a:r>
                      <a:endParaRPr lang="en-US" sz="1600" b="1" baseline="30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Radio</a:t>
                      </a:r>
                      <a:endParaRPr lang="en-US" sz="16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     PIT</a:t>
                      </a:r>
                      <a:endParaRPr lang="en-US" sz="1600" b="1" baseline="30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Radio</a:t>
                      </a:r>
                      <a:endParaRPr lang="en-US" sz="16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    PIT</a:t>
                      </a:r>
                      <a:endParaRPr lang="en-US" sz="1600" b="1" baseline="30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Radio</a:t>
                      </a:r>
                      <a:endParaRPr lang="en-US" sz="16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94094">
                <a:tc>
                  <a:txBody>
                    <a:bodyPr/>
                    <a:lstStyle/>
                    <a:p>
                      <a:pPr marL="342900" indent="-342900">
                        <a:buNone/>
                      </a:pPr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Fall Creek</a:t>
                      </a:r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160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74313" marT="45698" marB="45698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en-US" sz="18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74313" marT="45698" marB="45698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74313" marT="45698" marB="45698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─</a:t>
                      </a:r>
                    </a:p>
                    <a:p>
                      <a:pPr algn="ctr"/>
                      <a:endParaRPr lang="en-US" sz="18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74313" marT="45698" marB="45698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5.6%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28594" marT="45698" marB="45698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─</a:t>
                      </a:r>
                      <a:endParaRPr lang="en-US" sz="18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28594" marT="45698" marB="45698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57612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NFMF</a:t>
                      </a:r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150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74313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endParaRPr lang="en-US" sz="18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74313" marT="45698" marB="45698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74313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91438" marR="274313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20.0%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28594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18.0%</a:t>
                      </a:r>
                    </a:p>
                  </a:txBody>
                  <a:tcPr marL="91438" marR="228594" marT="45698" marB="45698" anchor="ctr"/>
                </a:tc>
              </a:tr>
              <a:tr h="625853">
                <a:tc>
                  <a:txBody>
                    <a:bodyPr/>
                    <a:lstStyle/>
                    <a:p>
                      <a:endParaRPr lang="en-US" sz="1800" b="1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SF Santiam</a:t>
                      </a:r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74313" marT="45698" marB="45698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74313" marT="45698" marB="45698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74313" marT="45698" marB="45698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74313" marT="45698" marB="45698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28594" marT="45698" marB="45698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28594" marT="45698" marB="45698" anchor="ctr">
                    <a:lnB>
                      <a:noFill/>
                    </a:lnB>
                  </a:tcPr>
                </a:tc>
              </a:tr>
              <a:tr h="625853">
                <a:tc>
                  <a:txBody>
                    <a:bodyPr/>
                    <a:lstStyle/>
                    <a:p>
                      <a:endParaRPr lang="en-US" sz="1800" b="1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SF (Foster Res)</a:t>
                      </a:r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74313" marT="45698" marB="456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74313" marT="45698" marB="456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74313" marT="45698" marB="456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74313" marT="45698" marB="456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28594" marT="45698" marB="456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28594" marT="45698" marB="456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5645" name="TextBox 4"/>
          <p:cNvSpPr txBox="1">
            <a:spLocks noChangeArrowheads="1"/>
          </p:cNvSpPr>
          <p:nvPr/>
        </p:nvSpPr>
        <p:spPr bwMode="auto">
          <a:xfrm>
            <a:off x="0" y="452438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−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 smtClean="0"/>
              <a:t>2014 </a:t>
            </a:r>
            <a:r>
              <a:rPr lang="en-US" altLang="en-US" sz="4000" dirty="0"/>
              <a:t>PIT and </a:t>
            </a:r>
            <a:r>
              <a:rPr lang="en-US" altLang="en-US" sz="4000" dirty="0" smtClean="0"/>
              <a:t>radio recovery rates</a:t>
            </a:r>
            <a:endParaRPr lang="en-US" altLang="en-US" sz="4000" dirty="0"/>
          </a:p>
        </p:txBody>
      </p:sp>
      <p:sp>
        <p:nvSpPr>
          <p:cNvPr id="6" name="Rectangle 5"/>
          <p:cNvSpPr/>
          <p:nvPr/>
        </p:nvSpPr>
        <p:spPr>
          <a:xfrm>
            <a:off x="6738327" y="1509204"/>
            <a:ext cx="2059619" cy="3577691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5057188" y="1509204"/>
            <a:ext cx="0" cy="357769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-136781" y="5338074"/>
            <a:ext cx="44352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eaLnBrk="1" hangingPunct="1">
              <a:buFont typeface="Arial" charset="0"/>
              <a:buChar char="•"/>
            </a:pPr>
            <a:r>
              <a:rPr lang="en-US" altLang="en-US" sz="2000" dirty="0" smtClean="0"/>
              <a:t> Includes males and females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55640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6106442" y="1573440"/>
            <a:ext cx="0" cy="356854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4425620"/>
              </p:ext>
            </p:extLst>
          </p:nvPr>
        </p:nvGraphicFramePr>
        <p:xfrm>
          <a:off x="79969" y="1571625"/>
          <a:ext cx="8960835" cy="35661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61178"/>
                <a:gridCol w="907218"/>
                <a:gridCol w="932736"/>
                <a:gridCol w="881700"/>
                <a:gridCol w="885068"/>
                <a:gridCol w="1122655"/>
                <a:gridCol w="1031220"/>
                <a:gridCol w="839060"/>
              </a:tblGrid>
              <a:tr h="623668">
                <a:tc>
                  <a:txBody>
                    <a:bodyPr/>
                    <a:lstStyle/>
                    <a:p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 anchor="b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Females </a:t>
                      </a:r>
                    </a:p>
                    <a:p>
                      <a:pPr algn="ctr"/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recovered</a:t>
                      </a:r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 anchor="b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PSM</a:t>
                      </a:r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 anchor="b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 PSM</a:t>
                      </a:r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 anchor="b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 anchor="b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56382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Location</a:t>
                      </a:r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PIT</a:t>
                      </a:r>
                      <a:endParaRPr lang="en-US" sz="1800" b="1" baseline="30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 Radio</a:t>
                      </a:r>
                      <a:endParaRPr lang="en-US" sz="18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     PIT</a:t>
                      </a:r>
                      <a:endParaRPr lang="en-US" sz="1800" b="1" baseline="30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Radio</a:t>
                      </a:r>
                      <a:endParaRPr lang="en-US" sz="18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    PIT</a:t>
                      </a:r>
                      <a:endParaRPr lang="en-US" sz="1800" b="1" baseline="30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 Radio</a:t>
                      </a:r>
                      <a:endParaRPr lang="en-US" sz="18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3668">
                <a:tc>
                  <a:txBody>
                    <a:bodyPr/>
                    <a:lstStyle/>
                    <a:p>
                      <a:pPr marL="342900" indent="-342900">
                        <a:buNone/>
                      </a:pPr>
                      <a:endParaRPr lang="en-US" sz="1800" b="1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indent="-342900">
                        <a:buNone/>
                      </a:pPr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Fall Creek</a:t>
                      </a:r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274303" marT="45721" marB="45721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─</a:t>
                      </a:r>
                    </a:p>
                  </a:txBody>
                  <a:tcPr marL="91434" marR="274303" marT="45721" marB="45721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274303" marT="45721" marB="45721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─</a:t>
                      </a:r>
                    </a:p>
                  </a:txBody>
                  <a:tcPr marL="91434" marR="274303" marT="45721" marB="45721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83%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228586" marT="45721" marB="45721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─</a:t>
                      </a:r>
                    </a:p>
                  </a:txBody>
                  <a:tcPr marL="91434" marR="228586" marT="45721" marB="45721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83%</a:t>
                      </a:r>
                      <a:endParaRPr lang="en-US" sz="1800" b="1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5721" marB="45721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623668">
                <a:tc>
                  <a:txBody>
                    <a:bodyPr/>
                    <a:lstStyle/>
                    <a:p>
                      <a:endParaRPr lang="en-US" sz="1800" b="1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NFMF</a:t>
                      </a:r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</a:p>
                  </a:txBody>
                  <a:tcPr marL="91434" marR="274303" marT="45721" marB="4572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n-US" sz="18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274303" marT="45721" marB="45721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1434" marR="274303" marT="45721" marB="4572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91434" marR="274303" marT="45721" marB="4572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21%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320021" marT="45721" marB="4572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en-US" sz="18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228586" marT="45721" marB="45721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18%</a:t>
                      </a:r>
                    </a:p>
                  </a:txBody>
                  <a:tcPr marL="0" marR="0" marT="45721" marB="45721" anchor="b"/>
                </a:tc>
              </a:tr>
              <a:tr h="623668">
                <a:tc>
                  <a:txBody>
                    <a:bodyPr/>
                    <a:lstStyle/>
                    <a:p>
                      <a:endParaRPr lang="en-US" sz="1800" b="1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SF Santiam</a:t>
                      </a:r>
                      <a:endParaRPr lang="en-US" sz="18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274303" marT="45721" marB="45721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274303" marT="45721" marB="45721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274303" marT="45721" marB="45721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274303" marT="45721" marB="45721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320021" marT="45721" marB="45721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228586" marT="45721" marB="45721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5721" marB="45721" anchor="b">
                    <a:lnB>
                      <a:noFill/>
                    </a:lnB>
                  </a:tcPr>
                </a:tc>
              </a:tr>
              <a:tr h="6236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SF (Foster Res)</a:t>
                      </a:r>
                      <a:endParaRPr lang="en-US" sz="18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274303" marT="45721" marB="4572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274303" marT="45721" marB="4572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274303" marT="45721" marB="4572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274303" marT="45721" marB="4572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228586" marT="45721" marB="4572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320021" marT="45721" marB="4572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5721" marB="4572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6675" name="TextBox 4"/>
          <p:cNvSpPr txBox="1">
            <a:spLocks noChangeArrowheads="1"/>
          </p:cNvSpPr>
          <p:nvPr/>
        </p:nvSpPr>
        <p:spPr bwMode="auto">
          <a:xfrm>
            <a:off x="0" y="414338"/>
            <a:ext cx="9144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−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 smtClean="0"/>
              <a:t>2014 Female prespawn mortality (PSM)</a:t>
            </a:r>
            <a:endParaRPr lang="en-US" alt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8180617" y="2135913"/>
            <a:ext cx="927871" cy="301133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098958" y="1574800"/>
            <a:ext cx="3000652" cy="3565371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330144" y="1578700"/>
            <a:ext cx="0" cy="356854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2475186" y="1574800"/>
            <a:ext cx="1854958" cy="6796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70771023"/>
              </p:ext>
            </p:extLst>
          </p:nvPr>
        </p:nvGraphicFramePr>
        <p:xfrm>
          <a:off x="2873228" y="941560"/>
          <a:ext cx="5294670" cy="5619233"/>
        </p:xfrm>
        <a:graphic>
          <a:graphicData uri="http://schemas.openxmlformats.org/presentationml/2006/ole">
            <p:oleObj spid="_x0000_s68788" name="SPW 12.0 Graph" r:id="rId4" imgW="7726666" imgH="8199144" progId="">
              <p:embed/>
            </p:oleObj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17263"/>
            <a:ext cx="9143999" cy="567201"/>
          </a:xfrm>
        </p:spPr>
        <p:txBody>
          <a:bodyPr/>
          <a:lstStyle/>
          <a:p>
            <a:pPr algn="ctr"/>
            <a:r>
              <a:rPr lang="en-US" sz="4000" b="0" dirty="0" smtClean="0"/>
              <a:t>Fall Creek cumulative PSM%</a:t>
            </a:r>
            <a:endParaRPr lang="en-US" sz="4000" b="0" dirty="0"/>
          </a:p>
        </p:txBody>
      </p:sp>
      <p:sp>
        <p:nvSpPr>
          <p:cNvPr id="12" name="TextBox 11"/>
          <p:cNvSpPr txBox="1"/>
          <p:nvPr/>
        </p:nvSpPr>
        <p:spPr>
          <a:xfrm>
            <a:off x="4764480" y="5509736"/>
            <a:ext cx="7617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2011</a:t>
            </a:r>
          </a:p>
          <a:p>
            <a:pPr algn="ctr"/>
            <a:r>
              <a:rPr lang="en-US" sz="1600" i="1" dirty="0" smtClean="0"/>
              <a:t>n</a:t>
            </a:r>
            <a:r>
              <a:rPr lang="en-US" sz="1600" dirty="0" smtClean="0"/>
              <a:t> = 13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7251248" y="1552015"/>
            <a:ext cx="69762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2012</a:t>
            </a:r>
          </a:p>
          <a:p>
            <a:pPr algn="ctr"/>
            <a:r>
              <a:rPr lang="en-US" sz="1600" i="1" dirty="0" smtClean="0"/>
              <a:t>n </a:t>
            </a:r>
            <a:r>
              <a:rPr lang="en-US" sz="1600" dirty="0" smtClean="0"/>
              <a:t>= 6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7268080" y="3537414"/>
            <a:ext cx="7617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2013</a:t>
            </a:r>
          </a:p>
          <a:p>
            <a:pPr algn="ctr"/>
            <a:r>
              <a:rPr lang="en-US" sz="1600" i="1" dirty="0" smtClean="0"/>
              <a:t>n </a:t>
            </a:r>
            <a:r>
              <a:rPr lang="en-US" sz="1600" dirty="0" smtClean="0"/>
              <a:t>= 15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7268080" y="2300914"/>
            <a:ext cx="1672253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First redd date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6708561" y="2167568"/>
            <a:ext cx="542687" cy="28755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781312" y="1552015"/>
            <a:ext cx="7617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2009</a:t>
            </a:r>
          </a:p>
          <a:p>
            <a:pPr algn="ctr"/>
            <a:r>
              <a:rPr lang="en-US" sz="1600" i="1" dirty="0" smtClean="0"/>
              <a:t>n</a:t>
            </a:r>
            <a:r>
              <a:rPr lang="en-US" sz="1600" dirty="0" smtClean="0"/>
              <a:t> = 27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4781312" y="3537414"/>
            <a:ext cx="7617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2010</a:t>
            </a:r>
          </a:p>
          <a:p>
            <a:pPr algn="ctr"/>
            <a:r>
              <a:rPr lang="en-US" sz="1600" i="1" dirty="0" smtClean="0"/>
              <a:t>n</a:t>
            </a:r>
            <a:r>
              <a:rPr lang="en-US" sz="1600" dirty="0" smtClean="0"/>
              <a:t> = 35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7251248" y="5509736"/>
            <a:ext cx="7617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2014</a:t>
            </a:r>
          </a:p>
          <a:p>
            <a:pPr algn="ctr"/>
            <a:r>
              <a:rPr lang="en-US" sz="1600" i="1" dirty="0" smtClean="0"/>
              <a:t>n = 16</a:t>
            </a:r>
            <a:endParaRPr lang="en-US" sz="1600" i="1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6587849" y="2670246"/>
            <a:ext cx="1012212" cy="88859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89812" y="2618072"/>
            <a:ext cx="265588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0000CC"/>
                </a:solidFill>
                <a:latin typeface="Arial" charset="0"/>
              </a:rPr>
              <a:t>● </a:t>
            </a:r>
            <a:r>
              <a:rPr lang="en-US" altLang="en-US" sz="2000" b="1" dirty="0" smtClean="0">
                <a:solidFill>
                  <a:srgbClr val="0000CC"/>
                </a:solidFill>
                <a:latin typeface="Arial" charset="0"/>
              </a:rPr>
              <a:t>Majority of PSM was prior to redd building in all years</a:t>
            </a:r>
            <a:endParaRPr lang="en-US" altLang="en-US" sz="2000" b="1" dirty="0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160731" y="1351959"/>
            <a:ext cx="265588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0000CC"/>
                </a:solidFill>
                <a:latin typeface="Arial" charset="0"/>
              </a:rPr>
              <a:t>● </a:t>
            </a:r>
            <a:r>
              <a:rPr lang="en-US" altLang="en-US" sz="2000" b="1" dirty="0" smtClean="0">
                <a:solidFill>
                  <a:srgbClr val="0000CC"/>
                </a:solidFill>
                <a:latin typeface="Arial" charset="0"/>
              </a:rPr>
              <a:t>ALL tagged and untagged Female carcasses</a:t>
            </a:r>
            <a:endParaRPr lang="en-US" altLang="en-US" sz="2000" b="1" dirty="0">
              <a:solidFill>
                <a:srgbClr val="0000CC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9098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15024434"/>
              </p:ext>
            </p:extLst>
          </p:nvPr>
        </p:nvGraphicFramePr>
        <p:xfrm>
          <a:off x="2913645" y="941560"/>
          <a:ext cx="5490650" cy="5839660"/>
        </p:xfrm>
        <a:graphic>
          <a:graphicData uri="http://schemas.openxmlformats.org/presentationml/2006/ole">
            <p:oleObj spid="_x0000_s69811" name="SPW 12.0 Graph" r:id="rId4" imgW="7709788" imgH="8200582" progId="">
              <p:embed/>
            </p:oleObj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62528"/>
            <a:ext cx="9143999" cy="567201"/>
          </a:xfrm>
        </p:spPr>
        <p:txBody>
          <a:bodyPr/>
          <a:lstStyle/>
          <a:p>
            <a:pPr algn="ctr"/>
            <a:r>
              <a:rPr lang="en-US" sz="4000" b="0" dirty="0" smtClean="0"/>
              <a:t>NFMF cumulative PSM%</a:t>
            </a:r>
            <a:endParaRPr lang="en-US" sz="4000" b="0" dirty="0"/>
          </a:p>
        </p:txBody>
      </p:sp>
      <p:sp>
        <p:nvSpPr>
          <p:cNvPr id="12" name="TextBox 11"/>
          <p:cNvSpPr txBox="1"/>
          <p:nvPr/>
        </p:nvSpPr>
        <p:spPr>
          <a:xfrm>
            <a:off x="4772658" y="5346607"/>
            <a:ext cx="7617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2011</a:t>
            </a:r>
          </a:p>
          <a:p>
            <a:pPr algn="ctr"/>
            <a:r>
              <a:rPr lang="en-US" sz="1600" i="1" dirty="0" smtClean="0"/>
              <a:t>n</a:t>
            </a:r>
            <a:r>
              <a:rPr lang="en-US" sz="1600" dirty="0" smtClean="0"/>
              <a:t> = 42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7439912" y="1388886"/>
            <a:ext cx="7617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2012</a:t>
            </a:r>
          </a:p>
          <a:p>
            <a:pPr algn="ctr"/>
            <a:r>
              <a:rPr lang="en-US" sz="1600" i="1" dirty="0" smtClean="0"/>
              <a:t>n</a:t>
            </a:r>
            <a:r>
              <a:rPr lang="en-US" sz="1600" dirty="0" smtClean="0"/>
              <a:t> = 48</a:t>
            </a:r>
            <a:endParaRPr lang="en-US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7439912" y="3374285"/>
            <a:ext cx="7617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2013</a:t>
            </a:r>
          </a:p>
          <a:p>
            <a:pPr algn="ctr"/>
            <a:r>
              <a:rPr lang="en-US" sz="1600" i="1" dirty="0" smtClean="0"/>
              <a:t>n</a:t>
            </a:r>
            <a:r>
              <a:rPr lang="en-US" sz="1600" dirty="0" smtClean="0"/>
              <a:t> = 49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4789490" y="1388886"/>
            <a:ext cx="7617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2009</a:t>
            </a:r>
          </a:p>
          <a:p>
            <a:pPr algn="ctr"/>
            <a:r>
              <a:rPr lang="en-US" sz="1600" i="1" dirty="0" smtClean="0"/>
              <a:t>n</a:t>
            </a:r>
            <a:r>
              <a:rPr lang="en-US" sz="1600" dirty="0" smtClean="0"/>
              <a:t> = 10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4789490" y="3374285"/>
            <a:ext cx="7617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2010</a:t>
            </a:r>
          </a:p>
          <a:p>
            <a:pPr algn="ctr"/>
            <a:r>
              <a:rPr lang="en-US" sz="1600" i="1" dirty="0" smtClean="0"/>
              <a:t>n</a:t>
            </a:r>
            <a:r>
              <a:rPr lang="en-US" sz="1600" dirty="0" smtClean="0"/>
              <a:t> = 76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7439912" y="5346607"/>
            <a:ext cx="74648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2014</a:t>
            </a:r>
          </a:p>
          <a:p>
            <a:pPr algn="ctr"/>
            <a:r>
              <a:rPr lang="en-US" sz="1600" i="1" dirty="0" smtClean="0"/>
              <a:t>n</a:t>
            </a:r>
            <a:r>
              <a:rPr lang="en-US" sz="1600" dirty="0" smtClean="0"/>
              <a:t> = 11</a:t>
            </a:r>
            <a:endParaRPr lang="en-US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7442863" y="2276463"/>
            <a:ext cx="1672253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First redd date</a:t>
            </a:r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 flipV="1">
            <a:off x="7224665" y="1919040"/>
            <a:ext cx="549898" cy="3574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7288040" y="2645795"/>
            <a:ext cx="657978" cy="59534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89812" y="2455118"/>
            <a:ext cx="265588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0000CC"/>
                </a:solidFill>
                <a:latin typeface="Arial" charset="0"/>
              </a:rPr>
              <a:t>● </a:t>
            </a:r>
            <a:r>
              <a:rPr lang="en-US" altLang="en-US" sz="2000" b="1" dirty="0" smtClean="0">
                <a:solidFill>
                  <a:srgbClr val="0000CC"/>
                </a:solidFill>
                <a:latin typeface="Arial" charset="0"/>
              </a:rPr>
              <a:t>Majority of PSM was prior to redd building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 smtClean="0">
                <a:solidFill>
                  <a:srgbClr val="0000CC"/>
                </a:solidFill>
                <a:latin typeface="Arial" charset="0"/>
              </a:rPr>
              <a:t>(</a:t>
            </a:r>
            <a:r>
              <a:rPr lang="en-US" altLang="en-US" sz="2000" b="1" i="1" dirty="0" smtClean="0">
                <a:solidFill>
                  <a:srgbClr val="0000CC"/>
                </a:solidFill>
                <a:latin typeface="Arial" charset="0"/>
              </a:rPr>
              <a:t>except in 2011</a:t>
            </a:r>
            <a:r>
              <a:rPr lang="en-US" altLang="en-US" sz="2000" b="1" dirty="0" smtClean="0">
                <a:solidFill>
                  <a:srgbClr val="0000CC"/>
                </a:solidFill>
                <a:latin typeface="Arial" charset="0"/>
              </a:rPr>
              <a:t>)</a:t>
            </a:r>
            <a:endParaRPr lang="en-US" altLang="en-US" sz="2000" b="1" dirty="0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23" name="Rectangle 6"/>
          <p:cNvSpPr>
            <a:spLocks noChangeArrowheads="1"/>
          </p:cNvSpPr>
          <p:nvPr/>
        </p:nvSpPr>
        <p:spPr bwMode="auto">
          <a:xfrm>
            <a:off x="160731" y="1351959"/>
            <a:ext cx="265588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0000CC"/>
                </a:solidFill>
                <a:latin typeface="Arial" charset="0"/>
              </a:rPr>
              <a:t>● </a:t>
            </a:r>
            <a:r>
              <a:rPr lang="en-US" altLang="en-US" sz="2000" b="1" dirty="0" smtClean="0">
                <a:solidFill>
                  <a:srgbClr val="0000CC"/>
                </a:solidFill>
                <a:latin typeface="Arial" charset="0"/>
              </a:rPr>
              <a:t>ALL tagged and untagged Female carcasses</a:t>
            </a:r>
            <a:endParaRPr lang="en-US" altLang="en-US" sz="2000" b="1" dirty="0">
              <a:solidFill>
                <a:srgbClr val="0000CC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9266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212199" y="395287"/>
            <a:ext cx="4728258" cy="4525963"/>
          </a:xfrm>
        </p:spPr>
        <p:txBody>
          <a:bodyPr/>
          <a:lstStyle/>
          <a:p>
            <a:pPr marL="0" indent="0">
              <a:buNone/>
            </a:pPr>
            <a:r>
              <a:rPr lang="en-US" sz="4400" dirty="0" smtClean="0"/>
              <a:t>PSM </a:t>
            </a:r>
            <a:r>
              <a:rPr lang="en-US" sz="4400" dirty="0" smtClean="0">
                <a:latin typeface="Times New Roman"/>
                <a:cs typeface="Times New Roman"/>
              </a:rPr>
              <a:t>× </a:t>
            </a:r>
            <a:r>
              <a:rPr lang="en-US" sz="4400" dirty="0" smtClean="0"/>
              <a:t>tag type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Females only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/>
              <a:t>Untagged</a:t>
            </a:r>
            <a:endParaRPr lang="en-US" sz="2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/>
              <a:t>PIT-tagged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/>
              <a:t>Radio-tagged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18665401"/>
              </p:ext>
            </p:extLst>
          </p:nvPr>
        </p:nvGraphicFramePr>
        <p:xfrm>
          <a:off x="4646197" y="154877"/>
          <a:ext cx="4407377" cy="3430372"/>
        </p:xfrm>
        <a:graphic>
          <a:graphicData uri="http://schemas.openxmlformats.org/presentationml/2006/ole">
            <p:oleObj spid="_x0000_s67943" name="SPW 12.0 Graph" r:id="rId4" imgW="5478833" imgH="4264231" progId="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57730164"/>
              </p:ext>
            </p:extLst>
          </p:nvPr>
        </p:nvGraphicFramePr>
        <p:xfrm>
          <a:off x="4643016" y="3346879"/>
          <a:ext cx="4416552" cy="3437513"/>
        </p:xfrm>
        <a:graphic>
          <a:graphicData uri="http://schemas.openxmlformats.org/presentationml/2006/ole">
            <p:oleObj spid="_x0000_s67944" name="SPW 12.0 Graph" r:id="rId5" imgW="5478833" imgH="4264231" progId="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949058" y="873176"/>
            <a:ext cx="1071127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None: 55%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6219153" y="1182220"/>
            <a:ext cx="902170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PIT: 63%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6400223" y="1491264"/>
            <a:ext cx="85882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RT: 55%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6187921" y="4167129"/>
            <a:ext cx="1071127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None: 33%</a:t>
            </a:r>
            <a:endParaRPr 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6458016" y="4476173"/>
            <a:ext cx="902170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PIT: 26%</a:t>
            </a:r>
            <a:endParaRPr 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6639086" y="4785217"/>
            <a:ext cx="85882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RT: 53%</a:t>
            </a:r>
            <a:endParaRPr lang="en-US" sz="1400" dirty="0"/>
          </a:p>
        </p:txBody>
      </p:sp>
      <p:pic>
        <p:nvPicPr>
          <p:cNvPr id="67824" name="Picture 24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221" y="4368779"/>
            <a:ext cx="4553893" cy="18237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632519" y="4322284"/>
            <a:ext cx="1736373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NAJFM 32:853-858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5388575" y="201448"/>
            <a:ext cx="3223959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00FF"/>
                </a:solidFill>
              </a:rPr>
              <a:t>Numbers above bars = F mortalities</a:t>
            </a:r>
            <a:endParaRPr lang="en-US" sz="1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5583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7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9618857"/>
              </p:ext>
            </p:extLst>
          </p:nvPr>
        </p:nvGraphicFramePr>
        <p:xfrm>
          <a:off x="4641214" y="77720"/>
          <a:ext cx="4448460" cy="6683396"/>
        </p:xfrm>
        <a:graphic>
          <a:graphicData uri="http://schemas.openxmlformats.org/presentationml/2006/ole">
            <p:oleObj spid="_x0000_s70840" name="SPW 12.0 Graph" r:id="rId4" imgW="5486508" imgH="8244936" progId="">
              <p:embed/>
            </p:oleObj>
          </a:graphicData>
        </a:graphic>
      </p:graphicFrame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172007" y="543171"/>
            <a:ext cx="9143999" cy="567201"/>
          </a:xfrm>
        </p:spPr>
        <p:txBody>
          <a:bodyPr/>
          <a:lstStyle/>
          <a:p>
            <a:pPr algn="l"/>
            <a:r>
              <a:rPr lang="en-US" sz="4400" dirty="0" smtClean="0"/>
              <a:t>Multi-year </a:t>
            </a:r>
            <a:br>
              <a:rPr lang="en-US" sz="4400" dirty="0" smtClean="0"/>
            </a:br>
            <a:r>
              <a:rPr lang="en-US" sz="4400" dirty="0" smtClean="0"/>
              <a:t>analyses</a:t>
            </a:r>
            <a:endParaRPr lang="en-US" sz="4400" dirty="0"/>
          </a:p>
        </p:txBody>
      </p:sp>
      <p:sp>
        <p:nvSpPr>
          <p:cNvPr id="3" name="Rectangle 2"/>
          <p:cNvSpPr/>
          <p:nvPr/>
        </p:nvSpPr>
        <p:spPr>
          <a:xfrm>
            <a:off x="212926" y="1688103"/>
            <a:ext cx="4572000" cy="178510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 NFMF vs Fall Creek</a:t>
            </a:r>
            <a:endParaRPr lang="en-US" sz="32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/>
              <a:t> Stream temperature</a:t>
            </a:r>
          </a:p>
          <a:p>
            <a:pPr lvl="1"/>
            <a:r>
              <a:rPr lang="en-US" sz="2600" dirty="0"/>
              <a:t> </a:t>
            </a:r>
            <a:r>
              <a:rPr lang="en-US" sz="2600" dirty="0" smtClean="0"/>
              <a:t> appears to be the</a:t>
            </a:r>
          </a:p>
          <a:p>
            <a:pPr lvl="1"/>
            <a:r>
              <a:rPr lang="en-US" sz="2600" dirty="0"/>
              <a:t> </a:t>
            </a:r>
            <a:r>
              <a:rPr lang="en-US" sz="2600" dirty="0" smtClean="0"/>
              <a:t> primary driver</a:t>
            </a:r>
            <a:endParaRPr lang="en-US" sz="2600" dirty="0"/>
          </a:p>
        </p:txBody>
      </p:sp>
      <p:sp>
        <p:nvSpPr>
          <p:cNvPr id="9" name="Rectangle 8"/>
          <p:cNvSpPr/>
          <p:nvPr/>
        </p:nvSpPr>
        <p:spPr>
          <a:xfrm>
            <a:off x="220478" y="3543356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 Fall Creek models</a:t>
            </a:r>
            <a:endParaRPr lang="en-US" sz="32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/>
              <a:t> Year effects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/>
              <a:t> </a:t>
            </a:r>
            <a:r>
              <a:rPr lang="en-US" sz="2600" dirty="0" smtClean="0"/>
              <a:t>Large fish, lower survival</a:t>
            </a:r>
            <a:endParaRPr lang="en-US" sz="2600" dirty="0"/>
          </a:p>
        </p:txBody>
      </p:sp>
      <p:sp>
        <p:nvSpPr>
          <p:cNvPr id="10" name="Rectangle 9"/>
          <p:cNvSpPr/>
          <p:nvPr/>
        </p:nvSpPr>
        <p:spPr>
          <a:xfrm>
            <a:off x="228030" y="4998499"/>
            <a:ext cx="4572000" cy="178510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 NFMF models</a:t>
            </a:r>
            <a:endParaRPr lang="en-US" sz="32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dirty="0" smtClean="0"/>
              <a:t> Few statistically</a:t>
            </a:r>
          </a:p>
          <a:p>
            <a:pPr lvl="1"/>
            <a:r>
              <a:rPr lang="en-US" sz="2600" dirty="0" smtClean="0"/>
              <a:t>  significant covariates</a:t>
            </a:r>
          </a:p>
          <a:p>
            <a:pPr lvl="1"/>
            <a:r>
              <a:rPr lang="en-US" sz="2600" dirty="0"/>
              <a:t> </a:t>
            </a:r>
            <a:r>
              <a:rPr lang="en-US" sz="2600" dirty="0" smtClean="0"/>
              <a:t> late date = </a:t>
            </a:r>
            <a:r>
              <a:rPr lang="en-US" sz="2600" dirty="0" smtClean="0">
                <a:latin typeface="Times New Roman"/>
                <a:cs typeface="Times New Roman"/>
              </a:rPr>
              <a:t>▲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mortality</a:t>
            </a:r>
          </a:p>
        </p:txBody>
      </p:sp>
    </p:spTree>
    <p:extLst>
      <p:ext uri="{BB962C8B-B14F-4D97-AF65-F5344CB8AC3E}">
        <p14:creationId xmlns:p14="http://schemas.microsoft.com/office/powerpoint/2010/main" xmlns="" val="3242432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>
          <a:xfrm>
            <a:off x="355600" y="274638"/>
            <a:ext cx="8458200" cy="1143000"/>
          </a:xfrm>
        </p:spPr>
        <p:txBody>
          <a:bodyPr/>
          <a:lstStyle/>
          <a:p>
            <a:r>
              <a:rPr lang="en-US" altLang="en-US" dirty="0" smtClean="0">
                <a:latin typeface="Arial" charset="0"/>
                <a:cs typeface="Arial" charset="0"/>
              </a:rPr>
              <a:t>Foster Reservoir release study</a:t>
            </a:r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7063" y="3000375"/>
            <a:ext cx="4244975" cy="2814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686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40300" y="4241800"/>
            <a:ext cx="3849688" cy="23510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27062" y="1344071"/>
            <a:ext cx="763691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 Do salmon use hypolimnetic refuge</a:t>
            </a:r>
          </a:p>
          <a:p>
            <a:r>
              <a:rPr lang="en-US" sz="3200" dirty="0"/>
              <a:t> </a:t>
            </a:r>
            <a:r>
              <a:rPr lang="en-US" sz="3200" dirty="0" smtClean="0"/>
              <a:t> prior to tributary entry?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xmlns="" val="146288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5" name="Title 2"/>
          <p:cNvSpPr>
            <a:spLocks noGrp="1"/>
          </p:cNvSpPr>
          <p:nvPr>
            <p:ph type="title"/>
          </p:nvPr>
        </p:nvSpPr>
        <p:spPr>
          <a:xfrm>
            <a:off x="0" y="170156"/>
            <a:ext cx="9144000" cy="684213"/>
          </a:xfrm>
        </p:spPr>
        <p:txBody>
          <a:bodyPr/>
          <a:lstStyle/>
          <a:p>
            <a:pPr algn="ctr" eaLnBrk="1" hangingPunct="1"/>
            <a:r>
              <a:rPr lang="en-US" altLang="en-US" sz="4400" b="0" dirty="0" smtClean="0">
                <a:latin typeface="Arial" charset="0"/>
                <a:cs typeface="Arial" charset="0"/>
              </a:rPr>
              <a:t>South Fork Santiam releases </a:t>
            </a:r>
          </a:p>
        </p:txBody>
      </p:sp>
      <p:pic>
        <p:nvPicPr>
          <p:cNvPr id="5" name="Picture 8" descr="Santiam release sites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600" y="5004096"/>
            <a:ext cx="894080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1098550" y="5642271"/>
            <a:ext cx="366713" cy="3651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b="1" dirty="0"/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1081088" y="5661321"/>
            <a:ext cx="4429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−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 smtClean="0">
                <a:solidFill>
                  <a:schemeClr val="bg1"/>
                </a:solidFill>
              </a:rPr>
              <a:t>44</a:t>
            </a:r>
            <a:endParaRPr lang="en-US" altLang="en-US" sz="1600" b="1" dirty="0">
              <a:solidFill>
                <a:schemeClr val="bg1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581275" y="5850233"/>
            <a:ext cx="366713" cy="3651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b="1" dirty="0"/>
          </a:p>
        </p:txBody>
      </p:sp>
      <p:sp>
        <p:nvSpPr>
          <p:cNvPr id="9" name="Oval 8"/>
          <p:cNvSpPr/>
          <p:nvPr/>
        </p:nvSpPr>
        <p:spPr>
          <a:xfrm>
            <a:off x="6858000" y="6339183"/>
            <a:ext cx="365125" cy="3667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200" b="1" dirty="0"/>
          </a:p>
        </p:txBody>
      </p:sp>
      <p:sp>
        <p:nvSpPr>
          <p:cNvPr id="10" name="TextBox 12"/>
          <p:cNvSpPr txBox="1">
            <a:spLocks noChangeArrowheads="1"/>
          </p:cNvSpPr>
          <p:nvPr/>
        </p:nvSpPr>
        <p:spPr bwMode="auto">
          <a:xfrm>
            <a:off x="2608263" y="5850233"/>
            <a:ext cx="44291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−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 smtClean="0">
                <a:solidFill>
                  <a:schemeClr val="bg1"/>
                </a:solidFill>
              </a:rPr>
              <a:t>4</a:t>
            </a:r>
            <a:endParaRPr lang="en-US" altLang="en-US" sz="1600" b="1" dirty="0">
              <a:solidFill>
                <a:schemeClr val="bg1"/>
              </a:solidFill>
            </a:endParaRPr>
          </a:p>
        </p:txBody>
      </p:sp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6778185" y="6362256"/>
            <a:ext cx="52475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−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 smtClean="0">
                <a:solidFill>
                  <a:schemeClr val="bg1"/>
                </a:solidFill>
              </a:rPr>
              <a:t>126</a:t>
            </a:r>
            <a:endParaRPr lang="en-US" altLang="en-US" sz="1600" b="1" dirty="0">
              <a:solidFill>
                <a:schemeClr val="bg1"/>
              </a:solidFill>
            </a:endParaRPr>
          </a:p>
        </p:txBody>
      </p:sp>
      <p:sp>
        <p:nvSpPr>
          <p:cNvPr id="12" name="TextBox 12"/>
          <p:cNvSpPr txBox="1">
            <a:spLocks noChangeArrowheads="1"/>
          </p:cNvSpPr>
          <p:nvPr/>
        </p:nvSpPr>
        <p:spPr bwMode="auto">
          <a:xfrm>
            <a:off x="273049" y="6216946"/>
            <a:ext cx="2017713" cy="369888"/>
          </a:xfrm>
          <a:prstGeom prst="rect">
            <a:avLst/>
          </a:prstGeom>
          <a:solidFill>
            <a:schemeClr val="tx1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−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FFF00"/>
                </a:solidFill>
              </a:rPr>
              <a:t>Foster Reservoir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355107" y="5586708"/>
            <a:ext cx="63993" cy="62865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03061523"/>
              </p:ext>
            </p:extLst>
          </p:nvPr>
        </p:nvGraphicFramePr>
        <p:xfrm>
          <a:off x="1819275" y="987125"/>
          <a:ext cx="5302250" cy="3905250"/>
        </p:xfrm>
        <a:graphic>
          <a:graphicData uri="http://schemas.openxmlformats.org/presentationml/2006/ole">
            <p:oleObj spid="_x0000_s74876" name="SPW 12.0 Graph" r:id="rId5" imgW="5867504" imgH="4320648" progId="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7316744" y="1626026"/>
            <a:ext cx="1809150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‘Untagged’ =</a:t>
            </a:r>
          </a:p>
          <a:p>
            <a:pPr algn="ctr"/>
            <a:r>
              <a:rPr lang="en-US" dirty="0" smtClean="0"/>
              <a:t>ODFW PIT tags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6374916" y="1832395"/>
            <a:ext cx="928022" cy="26800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76513" y="1643232"/>
            <a:ext cx="2698175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Some radio-tagged fish</a:t>
            </a:r>
          </a:p>
          <a:p>
            <a:r>
              <a:rPr lang="en-US" dirty="0"/>
              <a:t>h</a:t>
            </a:r>
            <a:r>
              <a:rPr lang="en-US" dirty="0" smtClean="0"/>
              <a:t>ad temperature loggers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4509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2"/>
          <p:cNvSpPr>
            <a:spLocks noGrp="1"/>
          </p:cNvSpPr>
          <p:nvPr>
            <p:ph type="title"/>
          </p:nvPr>
        </p:nvSpPr>
        <p:spPr>
          <a:xfrm>
            <a:off x="0" y="134938"/>
            <a:ext cx="9144000" cy="887412"/>
          </a:xfrm>
        </p:spPr>
        <p:txBody>
          <a:bodyPr/>
          <a:lstStyle/>
          <a:p>
            <a:pPr algn="ctr" eaLnBrk="1" hangingPunct="1"/>
            <a:r>
              <a:rPr lang="en-US" altLang="en-US" sz="4400" b="0" dirty="0" smtClean="0">
                <a:latin typeface="Arial" charset="0"/>
                <a:cs typeface="Arial" charset="0"/>
              </a:rPr>
              <a:t>Receiver sites near Foster</a:t>
            </a:r>
          </a:p>
        </p:txBody>
      </p:sp>
      <p:pic>
        <p:nvPicPr>
          <p:cNvPr id="40963" name="Picture 4" descr="Foster reservoi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6688" y="1431925"/>
            <a:ext cx="8832850" cy="41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5235575" y="3749675"/>
            <a:ext cx="1644650" cy="719138"/>
          </a:xfrm>
          <a:prstGeom prst="ellipse">
            <a:avLst/>
          </a:prstGeom>
          <a:noFill/>
          <a:ln w="539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7075488" y="1719263"/>
            <a:ext cx="1731962" cy="801687"/>
          </a:xfrm>
          <a:prstGeom prst="ellipse">
            <a:avLst/>
          </a:prstGeom>
          <a:noFill/>
          <a:ln w="539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5670550" y="3194050"/>
            <a:ext cx="1644650" cy="719138"/>
          </a:xfrm>
          <a:prstGeom prst="ellipse">
            <a:avLst/>
          </a:prstGeom>
          <a:noFill/>
          <a:ln w="539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175073" y="1873663"/>
            <a:ext cx="1532792" cy="276999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MSR Receiver Site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43311" y="3284483"/>
            <a:ext cx="1499128" cy="276999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SFR Receiver Site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9592" y="3867923"/>
            <a:ext cx="1773242" cy="276999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Caulkins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b="1" dirty="0" smtClean="0">
                <a:solidFill>
                  <a:schemeClr val="bg1"/>
                </a:solidFill>
              </a:rPr>
              <a:t>Release Site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27159" y="3505200"/>
            <a:ext cx="1077364" cy="1048693"/>
          </a:xfrm>
          <a:prstGeom prst="ellipse">
            <a:avLst/>
          </a:prstGeom>
          <a:noFill/>
          <a:ln w="539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7597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01590059"/>
              </p:ext>
            </p:extLst>
          </p:nvPr>
        </p:nvGraphicFramePr>
        <p:xfrm>
          <a:off x="570438" y="1588155"/>
          <a:ext cx="4768850" cy="4308475"/>
        </p:xfrm>
        <a:graphic>
          <a:graphicData uri="http://schemas.openxmlformats.org/presentationml/2006/ole">
            <p:oleObj spid="_x0000_s52701" name="SPW 12.0 Graph" r:id="rId4" imgW="4768573" imgH="4308500" progId="">
              <p:embed/>
            </p:oleObj>
          </a:graphicData>
        </a:graphic>
      </p:graphicFrame>
      <p:sp>
        <p:nvSpPr>
          <p:cNvPr id="41986" name="Title 2"/>
          <p:cNvSpPr>
            <a:spLocks noGrp="1"/>
          </p:cNvSpPr>
          <p:nvPr>
            <p:ph type="title"/>
          </p:nvPr>
        </p:nvSpPr>
        <p:spPr>
          <a:xfrm>
            <a:off x="0" y="134938"/>
            <a:ext cx="9144000" cy="887412"/>
          </a:xfrm>
        </p:spPr>
        <p:txBody>
          <a:bodyPr/>
          <a:lstStyle/>
          <a:p>
            <a:pPr algn="ctr" eaLnBrk="1" hangingPunct="1"/>
            <a:r>
              <a:rPr lang="en-US" altLang="en-US" sz="4400" b="0" dirty="0" smtClean="0">
                <a:latin typeface="Arial" charset="0"/>
                <a:cs typeface="Arial" charset="0"/>
              </a:rPr>
              <a:t>Behaviors in Foster (</a:t>
            </a:r>
            <a:r>
              <a:rPr lang="en-US" altLang="en-US" sz="4400" b="0" i="1" dirty="0" smtClean="0">
                <a:latin typeface="Arial" charset="0"/>
                <a:cs typeface="Arial" charset="0"/>
              </a:rPr>
              <a:t>n </a:t>
            </a:r>
            <a:r>
              <a:rPr lang="en-US" altLang="en-US" sz="4400" b="0" dirty="0" smtClean="0">
                <a:latin typeface="Arial" charset="0"/>
                <a:cs typeface="Arial" charset="0"/>
              </a:rPr>
              <a:t>= 44)</a:t>
            </a:r>
          </a:p>
        </p:txBody>
      </p:sp>
      <p:sp>
        <p:nvSpPr>
          <p:cNvPr id="41988" name="TextBox 6"/>
          <p:cNvSpPr txBox="1">
            <a:spLocks noChangeArrowheads="1"/>
          </p:cNvSpPr>
          <p:nvPr/>
        </p:nvSpPr>
        <p:spPr bwMode="auto">
          <a:xfrm>
            <a:off x="784327" y="1633089"/>
            <a:ext cx="43973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−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 smtClean="0">
                <a:solidFill>
                  <a:srgbClr val="0000FF"/>
                </a:solidFill>
              </a:rPr>
              <a:t>Reservoir residency estimates (</a:t>
            </a:r>
            <a:r>
              <a:rPr lang="en-US" altLang="en-US" sz="1800" b="1" i="1" dirty="0" smtClean="0">
                <a:solidFill>
                  <a:srgbClr val="0000FF"/>
                </a:solidFill>
              </a:rPr>
              <a:t>n </a:t>
            </a:r>
            <a:r>
              <a:rPr lang="en-US" altLang="en-US" sz="1800" b="1" dirty="0" smtClean="0">
                <a:solidFill>
                  <a:srgbClr val="0000FF"/>
                </a:solidFill>
              </a:rPr>
              <a:t>= 27)</a:t>
            </a:r>
            <a:endParaRPr lang="en-US" altLang="en-US" sz="1800" b="1" dirty="0">
              <a:solidFill>
                <a:srgbClr val="0000FF"/>
              </a:solidFill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720316" y="1939861"/>
            <a:ext cx="30698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0000CC"/>
                </a:solidFill>
                <a:latin typeface="Arial" charset="0"/>
              </a:rPr>
              <a:t>● </a:t>
            </a:r>
            <a:r>
              <a:rPr lang="en-US" altLang="en-US" sz="2000" b="1" dirty="0" smtClean="0">
                <a:solidFill>
                  <a:srgbClr val="0000CC"/>
                </a:solidFill>
                <a:latin typeface="Arial" charset="0"/>
              </a:rPr>
              <a:t>23% (10/44) fell back</a:t>
            </a:r>
            <a:endParaRPr lang="en-US" altLang="en-US" sz="2000" b="1" dirty="0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720316" y="2584992"/>
            <a:ext cx="306984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0000CC"/>
                </a:solidFill>
                <a:latin typeface="Arial" charset="0"/>
              </a:rPr>
              <a:t>● </a:t>
            </a:r>
            <a:r>
              <a:rPr lang="en-US" altLang="en-US" sz="2000" b="1" dirty="0" smtClean="0">
                <a:solidFill>
                  <a:srgbClr val="0000CC"/>
                </a:solidFill>
                <a:latin typeface="Arial" charset="0"/>
              </a:rPr>
              <a:t>Median release-fallback = 3.2 d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 smtClean="0">
                <a:solidFill>
                  <a:srgbClr val="0000CC"/>
                </a:solidFill>
                <a:latin typeface="Arial" charset="0"/>
              </a:rPr>
              <a:t>(</a:t>
            </a:r>
            <a:r>
              <a:rPr lang="en-US" altLang="en-US" sz="2000" b="1" i="1" dirty="0" smtClean="0">
                <a:solidFill>
                  <a:srgbClr val="0000CC"/>
                </a:solidFill>
                <a:latin typeface="Arial" charset="0"/>
              </a:rPr>
              <a:t>range</a:t>
            </a:r>
            <a:r>
              <a:rPr lang="en-US" altLang="en-US" sz="2000" b="1" dirty="0" smtClean="0">
                <a:solidFill>
                  <a:srgbClr val="0000CC"/>
                </a:solidFill>
                <a:latin typeface="Arial" charset="0"/>
              </a:rPr>
              <a:t> 0.6 - 31.6 d)</a:t>
            </a:r>
            <a:endParaRPr lang="en-US" altLang="en-US" sz="2000" b="1" dirty="0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5720316" y="3845676"/>
            <a:ext cx="306984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0000CC"/>
                </a:solidFill>
                <a:latin typeface="Arial" charset="0"/>
              </a:rPr>
              <a:t>● </a:t>
            </a:r>
            <a:r>
              <a:rPr lang="en-US" altLang="en-US" sz="2000" b="1" dirty="0" smtClean="0">
                <a:solidFill>
                  <a:srgbClr val="0000CC"/>
                </a:solidFill>
                <a:latin typeface="Arial" charset="0"/>
              </a:rPr>
              <a:t>Evidence for both holding and wandering behaviors</a:t>
            </a:r>
            <a:endParaRPr lang="en-US" altLang="en-US" sz="2000" b="1" dirty="0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62910" y="3092823"/>
            <a:ext cx="2284087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Median residence = 11.4 d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411058" y="4042247"/>
            <a:ext cx="1471878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Median = 12.8 d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163226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0" y="134938"/>
            <a:ext cx="9144000" cy="887412"/>
          </a:xfrm>
        </p:spPr>
        <p:txBody>
          <a:bodyPr/>
          <a:lstStyle/>
          <a:p>
            <a:pPr algn="ctr" eaLnBrk="1" hangingPunct="1"/>
            <a:r>
              <a:rPr lang="en-US" altLang="en-US" sz="4000" b="0" dirty="0" smtClean="0">
                <a:latin typeface="Arial" charset="0"/>
                <a:cs typeface="Arial" charset="0"/>
              </a:rPr>
              <a:t>Reservoir &amp; river </a:t>
            </a:r>
            <a:r>
              <a:rPr lang="en-US" altLang="en-US" sz="4000" b="0" dirty="0">
                <a:latin typeface="Arial" charset="0"/>
                <a:cs typeface="Arial" charset="0"/>
              </a:rPr>
              <a:t>t</a:t>
            </a:r>
            <a:r>
              <a:rPr lang="en-US" altLang="en-US" sz="4000" b="0" dirty="0" smtClean="0">
                <a:latin typeface="Arial" charset="0"/>
                <a:cs typeface="Arial" charset="0"/>
              </a:rPr>
              <a:t>emperatures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56489" y="1522948"/>
            <a:ext cx="4134445" cy="5847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−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 smtClean="0">
                <a:solidFill>
                  <a:srgbClr val="0000FF"/>
                </a:solidFill>
              </a:rPr>
              <a:t>Foster Reservoir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 smtClean="0">
                <a:solidFill>
                  <a:srgbClr val="0000FF"/>
                </a:solidFill>
              </a:rPr>
              <a:t>(USACE </a:t>
            </a:r>
            <a:r>
              <a:rPr lang="en-US" sz="1600" b="1" dirty="0" smtClean="0">
                <a:solidFill>
                  <a:srgbClr val="0000FF"/>
                </a:solidFill>
              </a:rPr>
              <a:t>FOS_S1 Temperature String) </a:t>
            </a:r>
            <a:endParaRPr lang="en-US" altLang="en-US" sz="1600" b="1" dirty="0">
              <a:solidFill>
                <a:srgbClr val="0000FF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98151166"/>
              </p:ext>
            </p:extLst>
          </p:nvPr>
        </p:nvGraphicFramePr>
        <p:xfrm>
          <a:off x="133939" y="2190939"/>
          <a:ext cx="4439567" cy="3477064"/>
        </p:xfrm>
        <a:graphic>
          <a:graphicData uri="http://schemas.openxmlformats.org/presentationml/2006/ole">
            <p:oleObj spid="_x0000_s49768" name="SPW 12.0 Graph" r:id="rId4" imgW="5498652" imgH="4306700" progId="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170432766"/>
              </p:ext>
            </p:extLst>
          </p:nvPr>
        </p:nvGraphicFramePr>
        <p:xfrm>
          <a:off x="4678613" y="2199992"/>
          <a:ext cx="4356769" cy="3449370"/>
        </p:xfrm>
        <a:graphic>
          <a:graphicData uri="http://schemas.openxmlformats.org/presentationml/2006/ole">
            <p:oleObj spid="_x0000_s49769" name="SPW 12.0 Graph" r:id="rId5" imgW="5487841" imgH="4344851" progId="">
              <p:embed/>
            </p:oleObj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897932" y="1522948"/>
            <a:ext cx="3902043" cy="584775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−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 smtClean="0">
                <a:solidFill>
                  <a:srgbClr val="0000FF"/>
                </a:solidFill>
              </a:rPr>
              <a:t>South Fork and Middle Santiam River sites upstream from reservoir</a:t>
            </a:r>
            <a:endParaRPr lang="en-US" altLang="en-US" sz="16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187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90817484"/>
              </p:ext>
            </p:extLst>
          </p:nvPr>
        </p:nvGraphicFramePr>
        <p:xfrm>
          <a:off x="1392238" y="1276350"/>
          <a:ext cx="6361112" cy="4306888"/>
        </p:xfrm>
        <a:graphic>
          <a:graphicData uri="http://schemas.openxmlformats.org/presentationml/2006/ole">
            <p:oleObj spid="_x0000_s58744" name="SPW 12.0 Graph" r:id="rId4" imgW="6361341" imgH="4306700" progId="">
              <p:embed/>
            </p:oleObj>
          </a:graphicData>
        </a:graphic>
      </p:graphicFrame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0" y="134938"/>
            <a:ext cx="9144000" cy="887412"/>
          </a:xfrm>
        </p:spPr>
        <p:txBody>
          <a:bodyPr/>
          <a:lstStyle/>
          <a:p>
            <a:pPr algn="ctr" eaLnBrk="1" hangingPunct="1"/>
            <a:r>
              <a:rPr lang="en-US" altLang="en-US" sz="4000" b="0" dirty="0" smtClean="0">
                <a:latin typeface="Arial" charset="0"/>
                <a:cs typeface="Arial" charset="0"/>
              </a:rPr>
              <a:t>Salmon temperature in Foster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71685" y="4465036"/>
            <a:ext cx="3416320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Fish 14-20: 77 days in reservoir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3268133" y="3835401"/>
            <a:ext cx="804334" cy="62963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7730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8034884"/>
              </p:ext>
            </p:extLst>
          </p:nvPr>
        </p:nvGraphicFramePr>
        <p:xfrm>
          <a:off x="4600575" y="1773238"/>
          <a:ext cx="4403725" cy="3381375"/>
        </p:xfrm>
        <a:graphic>
          <a:graphicData uri="http://schemas.openxmlformats.org/presentationml/2006/ole">
            <p:oleObj spid="_x0000_s66884" name="SPW 12.0 Graph" r:id="rId4" imgW="5653990" imgH="4343328" progId="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40801585"/>
              </p:ext>
            </p:extLst>
          </p:nvPr>
        </p:nvGraphicFramePr>
        <p:xfrm>
          <a:off x="184150" y="1773238"/>
          <a:ext cx="4265613" cy="3381375"/>
        </p:xfrm>
        <a:graphic>
          <a:graphicData uri="http://schemas.openxmlformats.org/presentationml/2006/ole">
            <p:oleObj spid="_x0000_s66885" name="SPW 12.0 Graph" r:id="rId5" imgW="5478728" imgH="4343328" progId="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20514" y="1312518"/>
            <a:ext cx="3512500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</a:rPr>
              <a:t> Mean benefit = 2.8 degree days/d </a:t>
            </a:r>
            <a:endParaRPr lang="en-US" sz="1600" b="1" dirty="0">
              <a:solidFill>
                <a:srgbClr val="0000FF"/>
              </a:solidFill>
            </a:endParaRPr>
          </a:p>
        </p:txBody>
      </p:sp>
      <p:sp>
        <p:nvSpPr>
          <p:cNvPr id="7" name="Title 2"/>
          <p:cNvSpPr>
            <a:spLocks noGrp="1"/>
          </p:cNvSpPr>
          <p:nvPr>
            <p:ph type="title"/>
          </p:nvPr>
        </p:nvSpPr>
        <p:spPr>
          <a:xfrm>
            <a:off x="0" y="134938"/>
            <a:ext cx="9144000" cy="887412"/>
          </a:xfrm>
        </p:spPr>
        <p:txBody>
          <a:bodyPr/>
          <a:lstStyle/>
          <a:p>
            <a:pPr algn="ctr" eaLnBrk="1" hangingPunct="1"/>
            <a:r>
              <a:rPr lang="en-US" altLang="en-US" sz="4000" b="0" dirty="0" smtClean="0">
                <a:latin typeface="Arial" charset="0"/>
                <a:cs typeface="Arial" charset="0"/>
              </a:rPr>
              <a:t>Thermal benefit of reservoir release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5596" y="1312518"/>
            <a:ext cx="4285917" cy="33855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</a:rPr>
              <a:t> Mean benefit = 56 Total degree days / fish</a:t>
            </a:r>
            <a:endParaRPr lang="en-US" sz="1600" b="1" dirty="0">
              <a:solidFill>
                <a:srgbClr val="0000FF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20514" y="5482186"/>
            <a:ext cx="364764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0000CC"/>
                </a:solidFill>
                <a:latin typeface="Arial" charset="0"/>
              </a:rPr>
              <a:t>● D</a:t>
            </a:r>
            <a:r>
              <a:rPr lang="en-US" altLang="en-US" sz="2000" b="1" dirty="0" smtClean="0">
                <a:solidFill>
                  <a:srgbClr val="0000CC"/>
                </a:solidFill>
                <a:latin typeface="Arial" charset="0"/>
              </a:rPr>
              <a:t>ata from 8 fish with recovered thermal loggers</a:t>
            </a:r>
            <a:endParaRPr lang="en-US" altLang="en-US" sz="2000" b="1" dirty="0">
              <a:solidFill>
                <a:srgbClr val="0000CC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833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6737082" y="1526142"/>
            <a:ext cx="0" cy="356854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50718330"/>
              </p:ext>
            </p:extLst>
          </p:nvPr>
        </p:nvGraphicFramePr>
        <p:xfrm>
          <a:off x="884238" y="1525588"/>
          <a:ext cx="7913718" cy="35658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32982"/>
                <a:gridCol w="896385"/>
                <a:gridCol w="790108"/>
                <a:gridCol w="1002662"/>
                <a:gridCol w="829117"/>
                <a:gridCol w="1031232"/>
                <a:gridCol w="1031232"/>
              </a:tblGrid>
              <a:tr h="625853">
                <a:tc>
                  <a:txBody>
                    <a:bodyPr/>
                    <a:lstStyle/>
                    <a:p>
                      <a:endParaRPr lang="en-US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# Released</a:t>
                      </a:r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# Recovered</a:t>
                      </a:r>
                    </a:p>
                    <a:p>
                      <a:pPr algn="ctr"/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on SG</a:t>
                      </a:r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 Recovered</a:t>
                      </a:r>
                    </a:p>
                    <a:p>
                      <a:pPr algn="ctr"/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on SG</a:t>
                      </a:r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57612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Location</a:t>
                      </a:r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PIT</a:t>
                      </a:r>
                      <a:endParaRPr lang="en-US" sz="1600" b="1" baseline="30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Radio</a:t>
                      </a:r>
                      <a:endParaRPr lang="en-US" sz="16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     PIT</a:t>
                      </a:r>
                      <a:endParaRPr lang="en-US" sz="1600" b="1" baseline="30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Radio</a:t>
                      </a:r>
                      <a:endParaRPr lang="en-US" sz="16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baseline="0" dirty="0" smtClean="0">
                          <a:latin typeface="Arial" pitchFamily="34" charset="0"/>
                          <a:cs typeface="Arial" pitchFamily="34" charset="0"/>
                        </a:rPr>
                        <a:t>    PIT</a:t>
                      </a:r>
                      <a:endParaRPr lang="en-US" sz="1600" b="1" baseline="30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Radio</a:t>
                      </a:r>
                      <a:endParaRPr lang="en-US" sz="16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94094">
                <a:tc>
                  <a:txBody>
                    <a:bodyPr/>
                    <a:lstStyle/>
                    <a:p>
                      <a:pPr marL="342900" indent="-342900">
                        <a:buNone/>
                      </a:pPr>
                      <a:r>
                        <a:rPr lang="en-US" sz="1800" b="1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Fall Creek</a:t>
                      </a:r>
                      <a:endParaRPr lang="en-US" sz="1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160</a:t>
                      </a:r>
                      <a:endParaRPr lang="en-US" sz="1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74313" marT="45698" marB="45698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en-US" sz="1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74313" marT="45698" marB="45698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en-US" sz="1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74313" marT="45698" marB="45698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─</a:t>
                      </a:r>
                    </a:p>
                    <a:p>
                      <a:pPr algn="r"/>
                      <a:endParaRPr lang="en-US" sz="1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74313" marT="45698" marB="45698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5.6%</a:t>
                      </a:r>
                      <a:endParaRPr lang="en-US" sz="1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28594" marT="45698" marB="45698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─</a:t>
                      </a:r>
                      <a:endParaRPr lang="en-US" sz="1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28594" marT="45698" marB="45698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57612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NFMF</a:t>
                      </a:r>
                      <a:endParaRPr lang="en-US" sz="1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150</a:t>
                      </a:r>
                      <a:endParaRPr lang="en-US" sz="1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74313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endParaRPr lang="en-US" sz="1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74313" marT="45698" marB="45698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en-US" sz="1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74313" marT="45698" marB="45698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91438" marR="274313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20.0%</a:t>
                      </a:r>
                      <a:endParaRPr lang="en-US" sz="1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28594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18.0%</a:t>
                      </a:r>
                    </a:p>
                  </a:txBody>
                  <a:tcPr marL="91438" marR="228594" marT="45698" marB="45698" anchor="ctr"/>
                </a:tc>
              </a:tr>
              <a:tr h="625853">
                <a:tc>
                  <a:txBody>
                    <a:bodyPr/>
                    <a:lstStyle/>
                    <a:p>
                      <a:endParaRPr lang="en-US" sz="1800" b="1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SF Santiam</a:t>
                      </a:r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99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74313" marT="45698" marB="45698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lang="en-US" sz="18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74313" marT="45698" marB="45698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74313" marT="45698" marB="45698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 smtClean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r"/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</a:p>
                  </a:txBody>
                  <a:tcPr marL="91438" marR="274313" marT="45698" marB="45698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37.4%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28594" marT="45698" marB="45698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41.9%</a:t>
                      </a:r>
                      <a:endParaRPr lang="en-US" sz="18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28594" marT="45698" marB="45698" anchor="ctr">
                    <a:lnB>
                      <a:noFill/>
                    </a:lnB>
                  </a:tcPr>
                </a:tc>
              </a:tr>
              <a:tr h="625853">
                <a:tc>
                  <a:txBody>
                    <a:bodyPr/>
                    <a:lstStyle/>
                    <a:p>
                      <a:endParaRPr lang="en-US" sz="1800" b="1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SF (Foster Res)</a:t>
                      </a:r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marT="45698" marB="456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─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74313" marT="45698" marB="456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44</a:t>
                      </a:r>
                      <a:endParaRPr lang="en-US" sz="18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74313" marT="45698" marB="456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─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74313" marT="45698" marB="456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800" b="1" dirty="0" smtClean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r"/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</a:p>
                  </a:txBody>
                  <a:tcPr marL="91438" marR="274313" marT="45698" marB="456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─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28594" marT="45698" marB="456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 smtClean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40.9%</a:t>
                      </a:r>
                      <a:endParaRPr lang="en-US" sz="18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228594" marT="45698" marB="4569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5645" name="TextBox 4"/>
          <p:cNvSpPr txBox="1">
            <a:spLocks noChangeArrowheads="1"/>
          </p:cNvSpPr>
          <p:nvPr/>
        </p:nvSpPr>
        <p:spPr bwMode="auto">
          <a:xfrm>
            <a:off x="0" y="452438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−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 smtClean="0"/>
              <a:t>2014 </a:t>
            </a:r>
            <a:r>
              <a:rPr lang="en-US" altLang="en-US" sz="4000" dirty="0"/>
              <a:t>PIT and Radio </a:t>
            </a:r>
            <a:r>
              <a:rPr lang="en-US" altLang="en-US" sz="4000" dirty="0" smtClean="0"/>
              <a:t>recovery </a:t>
            </a:r>
            <a:r>
              <a:rPr lang="en-US" altLang="en-US" sz="4000" dirty="0"/>
              <a:t>r</a:t>
            </a:r>
            <a:r>
              <a:rPr lang="en-US" altLang="en-US" sz="4000" dirty="0" smtClean="0"/>
              <a:t>ate</a:t>
            </a:r>
            <a:endParaRPr lang="en-US" altLang="en-US" sz="4000" dirty="0"/>
          </a:p>
        </p:txBody>
      </p:sp>
      <p:sp>
        <p:nvSpPr>
          <p:cNvPr id="6" name="Rectangle 5"/>
          <p:cNvSpPr/>
          <p:nvPr/>
        </p:nvSpPr>
        <p:spPr>
          <a:xfrm>
            <a:off x="6729274" y="3862552"/>
            <a:ext cx="2068497" cy="122434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5057188" y="1509204"/>
            <a:ext cx="0" cy="357769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-136781" y="5338074"/>
            <a:ext cx="44352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eaLnBrk="1" hangingPunct="1">
              <a:buFont typeface="Arial" charset="0"/>
              <a:buChar char="•"/>
            </a:pPr>
            <a:r>
              <a:rPr lang="en-US" altLang="en-US" sz="2000" dirty="0" smtClean="0"/>
              <a:t> Includes males and females</a:t>
            </a:r>
            <a:endParaRPr lang="en-US" altLang="en-US" sz="2000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771113" y="5338074"/>
            <a:ext cx="318276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0000CC"/>
                </a:solidFill>
                <a:latin typeface="Arial" charset="0"/>
              </a:rPr>
              <a:t>● </a:t>
            </a:r>
            <a:r>
              <a:rPr lang="en-US" altLang="en-US" sz="2000" b="1" dirty="0" smtClean="0">
                <a:solidFill>
                  <a:srgbClr val="0000CC"/>
                </a:solidFill>
                <a:latin typeface="Arial" charset="0"/>
              </a:rPr>
              <a:t>Relatively high recovery rate</a:t>
            </a:r>
            <a:endParaRPr lang="en-US" altLang="en-US" sz="2000" b="1" dirty="0">
              <a:solidFill>
                <a:srgbClr val="0000CC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764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6216804" y="1573440"/>
            <a:ext cx="0" cy="356854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73373229"/>
              </p:ext>
            </p:extLst>
          </p:nvPr>
        </p:nvGraphicFramePr>
        <p:xfrm>
          <a:off x="177627" y="1571625"/>
          <a:ext cx="8897288" cy="35661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61178"/>
                <a:gridCol w="907218"/>
                <a:gridCol w="932736"/>
                <a:gridCol w="881700"/>
                <a:gridCol w="885068"/>
                <a:gridCol w="1122655"/>
                <a:gridCol w="1031220"/>
                <a:gridCol w="775513"/>
              </a:tblGrid>
              <a:tr h="623668">
                <a:tc>
                  <a:txBody>
                    <a:bodyPr/>
                    <a:lstStyle/>
                    <a:p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 anchor="b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Females </a:t>
                      </a:r>
                    </a:p>
                    <a:p>
                      <a:pPr algn="ctr"/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recovered</a:t>
                      </a:r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 anchor="b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PSM</a:t>
                      </a:r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 anchor="b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 PSM</a:t>
                      </a:r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 anchor="b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 anchor="b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56382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Location</a:t>
                      </a:r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PIT</a:t>
                      </a:r>
                      <a:endParaRPr lang="en-US" sz="1800" b="1" baseline="30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 Radio</a:t>
                      </a:r>
                      <a:endParaRPr lang="en-US" sz="18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     PIT</a:t>
                      </a:r>
                      <a:endParaRPr lang="en-US" sz="1800" b="1" baseline="30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Radio</a:t>
                      </a:r>
                      <a:endParaRPr lang="en-US" sz="18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    PIT</a:t>
                      </a:r>
                      <a:endParaRPr lang="en-US" sz="1800" b="1" baseline="30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 Radio</a:t>
                      </a:r>
                      <a:endParaRPr lang="en-US" sz="18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Total</a:t>
                      </a:r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3668">
                <a:tc>
                  <a:txBody>
                    <a:bodyPr/>
                    <a:lstStyle/>
                    <a:p>
                      <a:pPr marL="342900" indent="-342900">
                        <a:buNone/>
                      </a:pPr>
                      <a:endParaRPr lang="en-US" sz="1800" b="1" baseline="0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indent="-342900">
                        <a:buNone/>
                      </a:pPr>
                      <a:r>
                        <a:rPr lang="en-US" sz="1800" b="1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Fall Creek</a:t>
                      </a:r>
                      <a:endParaRPr lang="en-US" sz="1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en-US" sz="1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274303" marT="45721" marB="45721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─</a:t>
                      </a:r>
                    </a:p>
                  </a:txBody>
                  <a:tcPr marL="91434" marR="274303" marT="45721" marB="45721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sz="1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274303" marT="45721" marB="45721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─</a:t>
                      </a:r>
                    </a:p>
                  </a:txBody>
                  <a:tcPr marL="91434" marR="274303" marT="45721" marB="45721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100%</a:t>
                      </a:r>
                      <a:endParaRPr lang="en-US" sz="1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228586" marT="45721" marB="45721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─</a:t>
                      </a:r>
                    </a:p>
                  </a:txBody>
                  <a:tcPr marL="91434" marR="228586" marT="45721" marB="45721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83%</a:t>
                      </a:r>
                      <a:endParaRPr lang="en-US" sz="1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5721" marB="45721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623668">
                <a:tc>
                  <a:txBody>
                    <a:bodyPr/>
                    <a:lstStyle/>
                    <a:p>
                      <a:endParaRPr lang="en-US" sz="1800" b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NFMF</a:t>
                      </a:r>
                      <a:endParaRPr lang="en-US" sz="1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</a:p>
                  </a:txBody>
                  <a:tcPr marL="91434" marR="274303" marT="45721" marB="4572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n-US" sz="1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274303" marT="45721" marB="45721" anchor="b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1434" marR="274303" marT="45721" marB="4572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91434" marR="274303" marT="45721" marB="4572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21%</a:t>
                      </a:r>
                      <a:endParaRPr lang="en-US" sz="1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320021" marT="45721" marB="45721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en-US" sz="1800" b="1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228586" marT="45721" marB="45721"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18%</a:t>
                      </a:r>
                    </a:p>
                  </a:txBody>
                  <a:tcPr marL="0" marR="0" marT="45721" marB="45721" anchor="b"/>
                </a:tc>
              </a:tr>
              <a:tr h="623668">
                <a:tc>
                  <a:txBody>
                    <a:bodyPr/>
                    <a:lstStyle/>
                    <a:p>
                      <a:endParaRPr lang="en-US" sz="1800" b="1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SF Santiam</a:t>
                      </a:r>
                      <a:endParaRPr lang="en-US" sz="18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274303" marT="45721" marB="45721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sz="18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274303" marT="45721" marB="45721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1434" marR="274303" marT="45721" marB="45721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1434" marR="274303" marT="45721" marB="45721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16%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320021" marT="45721" marB="45721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20%</a:t>
                      </a:r>
                      <a:endParaRPr lang="en-US" sz="18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228586" marT="45721" marB="45721" anchor="b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17%</a:t>
                      </a:r>
                      <a:endParaRPr lang="en-US" sz="1800" b="1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5721" marB="45721" anchor="b">
                    <a:lnB>
                      <a:noFill/>
                    </a:lnB>
                  </a:tcPr>
                </a:tc>
              </a:tr>
              <a:tr h="6236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latin typeface="Arial" pitchFamily="34" charset="0"/>
                          <a:cs typeface="Arial" pitchFamily="34" charset="0"/>
                        </a:rPr>
                        <a:t>SF (Foster Res)</a:t>
                      </a:r>
                      <a:endParaRPr lang="en-US" sz="1800" b="1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91434" marT="45721" marB="4572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─</a:t>
                      </a:r>
                    </a:p>
                  </a:txBody>
                  <a:tcPr marL="91434" marR="274303" marT="45721" marB="4572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1434" marR="274303" marT="45721" marB="4572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─</a:t>
                      </a:r>
                    </a:p>
                  </a:txBody>
                  <a:tcPr marL="91434" marR="274303" marT="45721" marB="4572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91434" marR="274303" marT="45721" marB="4572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─</a:t>
                      </a:r>
                    </a:p>
                  </a:txBody>
                  <a:tcPr marL="91434" marR="228586" marT="45721" marB="4572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50%</a:t>
                      </a:r>
                      <a:endParaRPr lang="en-US" sz="1800" b="1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4" marR="320021" marT="45721" marB="4572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50%</a:t>
                      </a:r>
                    </a:p>
                  </a:txBody>
                  <a:tcPr marL="0" marR="0" marT="45721" marB="45721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6675" name="TextBox 4"/>
          <p:cNvSpPr txBox="1">
            <a:spLocks noChangeArrowheads="1"/>
          </p:cNvSpPr>
          <p:nvPr/>
        </p:nvSpPr>
        <p:spPr bwMode="auto">
          <a:xfrm>
            <a:off x="0" y="414338"/>
            <a:ext cx="9144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−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 smtClean="0"/>
              <a:t>2014 Female </a:t>
            </a:r>
            <a:r>
              <a:rPr lang="en-US" altLang="en-US" sz="3600" dirty="0"/>
              <a:t>Prespawn Mortality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8265111" y="2128838"/>
            <a:ext cx="776637" cy="301133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205488" y="3894083"/>
            <a:ext cx="2858610" cy="1246088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552086" y="1571625"/>
            <a:ext cx="0" cy="356854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771113" y="5338074"/>
            <a:ext cx="318276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0000CC"/>
                </a:solidFill>
                <a:latin typeface="Arial" charset="0"/>
              </a:rPr>
              <a:t>● </a:t>
            </a:r>
            <a:r>
              <a:rPr lang="en-US" altLang="en-US" sz="2000" b="1" dirty="0" smtClean="0">
                <a:solidFill>
                  <a:srgbClr val="0000CC"/>
                </a:solidFill>
                <a:latin typeface="Arial" charset="0"/>
              </a:rPr>
              <a:t>PSM comparable to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 smtClean="0">
                <a:solidFill>
                  <a:srgbClr val="0000CC"/>
                </a:solidFill>
                <a:latin typeface="Arial" charset="0"/>
              </a:rPr>
              <a:t>NF Middle Fork</a:t>
            </a:r>
            <a:endParaRPr lang="en-US" altLang="en-US" sz="2000" b="1" dirty="0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35346" y="1574800"/>
            <a:ext cx="1854958" cy="6796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5585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84674"/>
            <a:ext cx="8229600" cy="1143000"/>
          </a:xfrm>
        </p:spPr>
        <p:txBody>
          <a:bodyPr/>
          <a:lstStyle/>
          <a:p>
            <a:r>
              <a:rPr lang="en-US" sz="4000" dirty="0" smtClean="0"/>
              <a:t>Minto Fish Facility: North Santiam</a:t>
            </a:r>
            <a:endParaRPr lang="en-US" sz="40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42238754"/>
              </p:ext>
            </p:extLst>
          </p:nvPr>
        </p:nvGraphicFramePr>
        <p:xfrm>
          <a:off x="4499215" y="3164118"/>
          <a:ext cx="4568281" cy="3621024"/>
        </p:xfrm>
        <a:graphic>
          <a:graphicData uri="http://schemas.openxmlformats.org/presentationml/2006/ole">
            <p:oleObj spid="_x0000_s75808" name="SPW 12.0 Graph" r:id="rId3" imgW="5481715" imgH="4344851" progId="">
              <p:embed/>
            </p:oleObj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7212258" y="3582353"/>
            <a:ext cx="12700" cy="2642507"/>
          </a:xfrm>
          <a:prstGeom prst="line">
            <a:avLst/>
          </a:prstGeom>
          <a:ln w="1905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418129" y="3808171"/>
            <a:ext cx="1337226" cy="30777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First redd date</a:t>
            </a:r>
            <a:endParaRPr lang="en-US" sz="1400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7241068" y="4115948"/>
            <a:ext cx="558800" cy="184866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71380" y="981970"/>
            <a:ext cx="7786204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 50 salmon radio-tagged at </a:t>
            </a:r>
            <a:r>
              <a:rPr lang="en-US" sz="3200" dirty="0" err="1" smtClean="0"/>
              <a:t>Minto</a:t>
            </a:r>
            <a:endParaRPr lang="en-US" sz="32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/>
              <a:t> </a:t>
            </a:r>
            <a:r>
              <a:rPr lang="en-US" sz="3200" dirty="0" smtClean="0"/>
              <a:t>20 (40%) fell back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/>
              <a:t> </a:t>
            </a:r>
            <a:r>
              <a:rPr lang="en-US" sz="3200" dirty="0" smtClean="0"/>
              <a:t>33 (66%) detected at Big Cliff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 14 tagged at WIL Falls detected at </a:t>
            </a:r>
            <a:r>
              <a:rPr lang="en-US" sz="3200" dirty="0" err="1" smtClean="0"/>
              <a:t>Minto</a:t>
            </a:r>
            <a:endParaRPr lang="en-US" sz="32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/>
              <a:t> </a:t>
            </a:r>
            <a:r>
              <a:rPr lang="en-US" sz="3200" dirty="0" smtClean="0"/>
              <a:t>6 (43%) fell back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3200" dirty="0"/>
              <a:t> </a:t>
            </a:r>
            <a:r>
              <a:rPr lang="en-US" sz="3200" dirty="0" smtClean="0"/>
              <a:t>10 (71%) at BC</a:t>
            </a:r>
            <a:endParaRPr lang="en-US" sz="3200" dirty="0"/>
          </a:p>
          <a:p>
            <a:pPr lvl="1"/>
            <a:endParaRPr lang="en-US" sz="2600" dirty="0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466289" y="4086973"/>
            <a:ext cx="364764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0000CC"/>
                </a:solidFill>
                <a:latin typeface="Arial" charset="0"/>
              </a:rPr>
              <a:t>● </a:t>
            </a:r>
            <a:r>
              <a:rPr lang="en-US" altLang="en-US" sz="2000" b="1" dirty="0" smtClean="0">
                <a:solidFill>
                  <a:srgbClr val="0000CC"/>
                </a:solidFill>
                <a:latin typeface="Arial" charset="0"/>
              </a:rPr>
              <a:t>Fallbacks a mix of pre- and post-spawn events</a:t>
            </a:r>
            <a:endParaRPr lang="en-US" altLang="en-US" sz="2000" b="1" dirty="0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466289" y="4945528"/>
            <a:ext cx="364764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0000CC"/>
                </a:solidFill>
                <a:latin typeface="Arial" charset="0"/>
              </a:rPr>
              <a:t>● </a:t>
            </a:r>
            <a:r>
              <a:rPr lang="en-US" altLang="en-US" sz="2000" b="1" dirty="0" err="1" smtClean="0">
                <a:solidFill>
                  <a:srgbClr val="0000CC"/>
                </a:solidFill>
                <a:latin typeface="Arial" charset="0"/>
              </a:rPr>
              <a:t>Minto</a:t>
            </a:r>
            <a:r>
              <a:rPr lang="en-US" altLang="en-US" sz="2000" b="1" dirty="0" smtClean="0">
                <a:solidFill>
                  <a:srgbClr val="0000CC"/>
                </a:solidFill>
                <a:latin typeface="Arial" charset="0"/>
              </a:rPr>
              <a:t> to Big Cliff travel time = ~70 d, on median</a:t>
            </a:r>
            <a:endParaRPr lang="en-US" altLang="en-US" sz="2000" b="1" dirty="0">
              <a:solidFill>
                <a:srgbClr val="0000CC"/>
              </a:solidFill>
              <a:latin typeface="Arial" charset="0"/>
            </a:endParaRP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473841" y="5804082"/>
            <a:ext cx="364764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0000CC"/>
                </a:solidFill>
                <a:latin typeface="Arial" charset="0"/>
              </a:rPr>
              <a:t>● </a:t>
            </a:r>
            <a:r>
              <a:rPr lang="en-US" altLang="en-US" sz="2000" b="1" dirty="0" err="1" smtClean="0">
                <a:solidFill>
                  <a:srgbClr val="0000CC"/>
                </a:solidFill>
                <a:latin typeface="Arial" charset="0"/>
              </a:rPr>
              <a:t>Minto</a:t>
            </a:r>
            <a:r>
              <a:rPr lang="en-US" altLang="en-US" sz="2000" b="1" dirty="0" smtClean="0">
                <a:solidFill>
                  <a:srgbClr val="0000CC"/>
                </a:solidFill>
                <a:latin typeface="Arial" charset="0"/>
              </a:rPr>
              <a:t> to fallback time = ~50 d, on median</a:t>
            </a:r>
            <a:endParaRPr lang="en-US" altLang="en-US" sz="2000" b="1" dirty="0">
              <a:solidFill>
                <a:srgbClr val="0000CC"/>
              </a:solidFill>
              <a:latin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 smtClean="0">
                <a:solidFill>
                  <a:srgbClr val="0000CC"/>
                </a:solidFill>
                <a:latin typeface="Arial" charset="0"/>
              </a:rPr>
              <a:t>(</a:t>
            </a:r>
            <a:r>
              <a:rPr lang="en-US" altLang="en-US" sz="2000" b="1" i="1" dirty="0" smtClean="0">
                <a:solidFill>
                  <a:srgbClr val="0000CC"/>
                </a:solidFill>
                <a:latin typeface="Arial" charset="0"/>
              </a:rPr>
              <a:t>range </a:t>
            </a:r>
            <a:r>
              <a:rPr lang="en-US" altLang="en-US" sz="2000" b="1" dirty="0" smtClean="0">
                <a:solidFill>
                  <a:srgbClr val="0000CC"/>
                </a:solidFill>
                <a:latin typeface="Arial" charset="0"/>
              </a:rPr>
              <a:t>= 0 – 115 d)</a:t>
            </a:r>
            <a:endParaRPr lang="en-US" altLang="en-US" sz="2000" b="1" dirty="0">
              <a:solidFill>
                <a:srgbClr val="0000CC"/>
              </a:solidFill>
              <a:latin typeface="Arial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-21000" contrast="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7045844" y="897574"/>
            <a:ext cx="1927824" cy="1561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01068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457200" y="-1018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latin typeface="Arial" charset="0"/>
                <a:cs typeface="Arial" charset="0"/>
              </a:rPr>
              <a:t>Summary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165100" y="862343"/>
            <a:ext cx="8978900" cy="476250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800" dirty="0" smtClean="0">
                <a:latin typeface="Arial" charset="0"/>
                <a:cs typeface="Arial" charset="0"/>
              </a:rPr>
              <a:t>Prespawn mortality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latin typeface="Arial" charset="0"/>
                <a:cs typeface="Arial" charset="0"/>
              </a:rPr>
              <a:t>Fall Creek: Temperature, tag date &amp; size effects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latin typeface="Arial" charset="0"/>
                <a:cs typeface="Arial" charset="0"/>
              </a:rPr>
              <a:t>NFMF: </a:t>
            </a:r>
            <a:r>
              <a:rPr lang="en-US" altLang="en-US" sz="2400" dirty="0" smtClean="0">
                <a:latin typeface="Arial" charset="0"/>
                <a:cs typeface="Arial" charset="0"/>
              </a:rPr>
              <a:t>increasing </a:t>
            </a:r>
            <a:r>
              <a:rPr lang="en-US" altLang="en-US" sz="2400" smtClean="0">
                <a:latin typeface="Arial" charset="0"/>
                <a:cs typeface="Arial" charset="0"/>
              </a:rPr>
              <a:t>mortality </a:t>
            </a:r>
            <a:r>
              <a:rPr lang="en-US" altLang="en-US" sz="2400" smtClean="0">
                <a:latin typeface="Arial" charset="0"/>
                <a:cs typeface="Arial" charset="0"/>
              </a:rPr>
              <a:t>with late tag date</a:t>
            </a:r>
            <a:endParaRPr lang="en-US" altLang="en-US" sz="2400" dirty="0" smtClean="0">
              <a:latin typeface="Arial" charset="0"/>
              <a:cs typeface="Arial" charset="0"/>
            </a:endParaRP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latin typeface="Arial" charset="0"/>
                <a:cs typeface="Arial" charset="0"/>
              </a:rPr>
              <a:t>S Santiam: ~17%, comparable to NFMF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800" dirty="0" smtClean="0">
                <a:latin typeface="Arial" charset="0"/>
                <a:cs typeface="Arial" charset="0"/>
              </a:rPr>
              <a:t>Foster Reservoir releases 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latin typeface="Arial" charset="0"/>
                <a:cs typeface="Arial" charset="0"/>
              </a:rPr>
              <a:t>Extended holding 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latin typeface="Arial" charset="0"/>
                <a:cs typeface="Arial" charset="0"/>
              </a:rPr>
              <a:t>Thermal benefit compared to river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latin typeface="Arial" charset="0"/>
                <a:cs typeface="Arial" charset="0"/>
              </a:rPr>
              <a:t>But: high fallback rate (23% reservoir vs 0% river)</a:t>
            </a:r>
            <a:endParaRPr lang="en-US" altLang="en-US" sz="2000" dirty="0" smtClean="0">
              <a:latin typeface="Arial" charset="0"/>
              <a:cs typeface="Arial" charset="0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en-US" sz="2800" dirty="0" err="1" smtClean="0">
                <a:latin typeface="Arial" charset="0"/>
                <a:cs typeface="Arial" charset="0"/>
              </a:rPr>
              <a:t>Minto</a:t>
            </a:r>
            <a:r>
              <a:rPr lang="en-US" altLang="en-US" sz="2800" dirty="0" smtClean="0">
                <a:latin typeface="Arial" charset="0"/>
                <a:cs typeface="Arial" charset="0"/>
              </a:rPr>
              <a:t> releases (preliminary)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latin typeface="Arial" charset="0"/>
                <a:cs typeface="Arial" charset="0"/>
              </a:rPr>
              <a:t>Staging behaviors, most fish to Big Cliff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US" altLang="en-US" sz="2400" dirty="0" smtClean="0">
                <a:latin typeface="Arial" charset="0"/>
                <a:cs typeface="Arial" charset="0"/>
              </a:rPr>
              <a:t>High fallback rates a mix of </a:t>
            </a:r>
          </a:p>
          <a:p>
            <a:pPr marL="457200" lvl="1" indent="0" eaLnBrk="1" hangingPunct="1">
              <a:buNone/>
            </a:pPr>
            <a:r>
              <a:rPr lang="en-US" altLang="en-US" sz="2400" dirty="0">
                <a:latin typeface="Arial" charset="0"/>
                <a:cs typeface="Arial" charset="0"/>
              </a:rPr>
              <a:t> </a:t>
            </a:r>
            <a:r>
              <a:rPr lang="en-US" altLang="en-US" sz="2400" dirty="0" smtClean="0">
                <a:latin typeface="Arial" charset="0"/>
                <a:cs typeface="Arial" charset="0"/>
              </a:rPr>
              <a:t>   pre- and post-spawn events</a:t>
            </a:r>
          </a:p>
          <a:p>
            <a:pPr marL="0" indent="0" eaLnBrk="1" hangingPunct="1">
              <a:buNone/>
            </a:pPr>
            <a:endParaRPr lang="en-US" altLang="en-US" sz="2800" dirty="0" smtClean="0">
              <a:latin typeface="Arial" charset="0"/>
              <a:cs typeface="Arial" charset="0"/>
            </a:endParaRPr>
          </a:p>
          <a:p>
            <a:pPr marL="0" indent="0" eaLnBrk="1" hangingPunct="1">
              <a:buNone/>
            </a:pPr>
            <a:endParaRPr lang="en-US" altLang="en-US" sz="2400" dirty="0">
              <a:latin typeface="Arial" charset="0"/>
              <a:cs typeface="Arial" charset="0"/>
            </a:endParaRPr>
          </a:p>
          <a:p>
            <a:pPr eaLnBrk="1" hangingPunct="1">
              <a:buFont typeface="Arial" charset="0"/>
              <a:buChar char="•"/>
            </a:pPr>
            <a:endParaRPr lang="en-US" altLang="en-US" sz="2800" dirty="0" smtClean="0">
              <a:latin typeface="Arial" charset="0"/>
              <a:cs typeface="Arial" charset="0"/>
            </a:endParaRPr>
          </a:p>
        </p:txBody>
      </p:sp>
      <p:pic>
        <p:nvPicPr>
          <p:cNvPr id="43012" name="Picture 15" descr="UI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4600" y="6196013"/>
            <a:ext cx="2819400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55042" y="42276"/>
            <a:ext cx="1789132" cy="1335173"/>
          </a:xfrm>
          <a:prstGeom prst="rect">
            <a:avLst/>
          </a:prstGeom>
        </p:spPr>
      </p:pic>
      <p:pic>
        <p:nvPicPr>
          <p:cNvPr id="6" name="Picture 4" descr="Foster reservoi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9845" y="2731169"/>
            <a:ext cx="2835953" cy="133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2" name="Picture 2" descr="File:USACE Big Cliff Dam Orego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86142" y="4640968"/>
            <a:ext cx="2329656" cy="1555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0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0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0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0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01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1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latin typeface="Arial" charset="0"/>
                <a:cs typeface="Arial" charset="0"/>
              </a:rPr>
              <a:t>Questions?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4351168" y="2502114"/>
            <a:ext cx="4712933" cy="37033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187541" y="1259242"/>
            <a:ext cx="3980406" cy="327724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5664" y="152400"/>
            <a:ext cx="944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Summer Steelhead Detected &gt;Minto Collection Facility - 2014</a:t>
            </a:r>
            <a:endParaRPr lang="en-US" sz="2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533400" y="2057400"/>
            <a:ext cx="7769411" cy="381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9014" y="614065"/>
            <a:ext cx="846597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 smtClean="0"/>
              <a:t>Angler recaptures reported near Big Cliff (G. Grenbemer pers. </a:t>
            </a:r>
            <a:r>
              <a:rPr lang="en-US" sz="2000" dirty="0"/>
              <a:t>c</a:t>
            </a:r>
            <a:r>
              <a:rPr lang="en-US" sz="2000" dirty="0" smtClean="0"/>
              <a:t>omm.)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 smtClean="0"/>
              <a:t>34 summer SH r-tagged at W. Falls detected in N. Santiam R.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 smtClean="0"/>
              <a:t> 3 detected upstream from Minto at Big Cliff Dam (~9%)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 smtClean="0"/>
              <a:t>All 3 SH migrated below Minto by early Sept. 2014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3461061" y="4724400"/>
            <a:ext cx="3172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Semi-permeable membrane?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677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22067</TotalTime>
  <Words>1634</Words>
  <Application>Microsoft Office PowerPoint</Application>
  <PresentationFormat>On-screen Show (4:3)</PresentationFormat>
  <Paragraphs>437</Paragraphs>
  <Slides>30</Slides>
  <Notes>26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Office Theme</vt:lpstr>
      <vt:lpstr>SPW 12.0 Graph</vt:lpstr>
      <vt:lpstr>Spawning success of spring Chinook salmon in Fall Creek, the North Fork Middle Fork Willamette and South Santiam, 2008-2014</vt:lpstr>
      <vt:lpstr>Acknowledgements</vt:lpstr>
      <vt:lpstr>Slide 3</vt:lpstr>
      <vt:lpstr>Slide 4</vt:lpstr>
      <vt:lpstr>2008-2014 WIL tributary objectives</vt:lpstr>
      <vt:lpstr>2014-specific objectives</vt:lpstr>
      <vt:lpstr>Methods: Spawning ground surveys</vt:lpstr>
      <vt:lpstr>2014 Fall Creek PIT tagging</vt:lpstr>
      <vt:lpstr>Slide 9</vt:lpstr>
      <vt:lpstr>2014 Dexter radio &amp; PIT tagging</vt:lpstr>
      <vt:lpstr>Slide 11</vt:lpstr>
      <vt:lpstr>Slide 12</vt:lpstr>
      <vt:lpstr>Slide 13</vt:lpstr>
      <vt:lpstr>Fall Creek cumulative PSM%</vt:lpstr>
      <vt:lpstr>NFMF cumulative PSM%</vt:lpstr>
      <vt:lpstr>Slide 16</vt:lpstr>
      <vt:lpstr>Multi-year  analyses</vt:lpstr>
      <vt:lpstr>Foster Reservoir release study</vt:lpstr>
      <vt:lpstr>South Fork Santiam releases </vt:lpstr>
      <vt:lpstr>Receiver sites near Foster</vt:lpstr>
      <vt:lpstr>Behaviors in Foster (n = 44)</vt:lpstr>
      <vt:lpstr>Reservoir &amp; river temperatures</vt:lpstr>
      <vt:lpstr>Salmon temperature in Foster</vt:lpstr>
      <vt:lpstr>Thermal benefit of reservoir release</vt:lpstr>
      <vt:lpstr>Slide 25</vt:lpstr>
      <vt:lpstr>Slide 26</vt:lpstr>
      <vt:lpstr>Minto Fish Facility: North Santiam</vt:lpstr>
      <vt:lpstr>Summary</vt:lpstr>
      <vt:lpstr>Questions?</vt:lpstr>
      <vt:lpstr>Slide 30</vt:lpstr>
    </vt:vector>
  </TitlesOfParts>
  <Company>University of Idaho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Ryan Mann</dc:creator>
  <cp:lastModifiedBy>r1acebj9</cp:lastModifiedBy>
  <cp:revision>893</cp:revision>
  <cp:lastPrinted>2015-01-22T17:31:42Z</cp:lastPrinted>
  <dcterms:created xsi:type="dcterms:W3CDTF">2010-12-02T18:49:03Z</dcterms:created>
  <dcterms:modified xsi:type="dcterms:W3CDTF">2015-02-10T16:14:21Z</dcterms:modified>
</cp:coreProperties>
</file>